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1"/>
  </p:sldMasterIdLst>
  <p:notesMasterIdLst>
    <p:notesMasterId r:id="rId55"/>
  </p:notesMasterIdLst>
  <p:sldIdLst>
    <p:sldId id="256" r:id="rId2"/>
    <p:sldId id="339" r:id="rId3"/>
    <p:sldId id="312" r:id="rId4"/>
    <p:sldId id="439" r:id="rId5"/>
    <p:sldId id="391" r:id="rId6"/>
    <p:sldId id="392" r:id="rId7"/>
    <p:sldId id="393" r:id="rId8"/>
    <p:sldId id="394" r:id="rId9"/>
    <p:sldId id="440" r:id="rId10"/>
    <p:sldId id="397" r:id="rId11"/>
    <p:sldId id="332" r:id="rId12"/>
    <p:sldId id="398" r:id="rId13"/>
    <p:sldId id="438" r:id="rId14"/>
    <p:sldId id="345" r:id="rId15"/>
    <p:sldId id="401" r:id="rId16"/>
    <p:sldId id="402" r:id="rId17"/>
    <p:sldId id="404" r:id="rId18"/>
    <p:sldId id="405" r:id="rId19"/>
    <p:sldId id="406" r:id="rId20"/>
    <p:sldId id="407" r:id="rId21"/>
    <p:sldId id="408" r:id="rId22"/>
    <p:sldId id="409" r:id="rId23"/>
    <p:sldId id="410" r:id="rId24"/>
    <p:sldId id="411" r:id="rId25"/>
    <p:sldId id="412" r:id="rId26"/>
    <p:sldId id="413" r:id="rId27"/>
    <p:sldId id="414" r:id="rId28"/>
    <p:sldId id="415" r:id="rId29"/>
    <p:sldId id="416" r:id="rId30"/>
    <p:sldId id="417" r:id="rId31"/>
    <p:sldId id="418" r:id="rId32"/>
    <p:sldId id="441" r:id="rId33"/>
    <p:sldId id="420" r:id="rId34"/>
    <p:sldId id="421" r:id="rId35"/>
    <p:sldId id="422" r:id="rId36"/>
    <p:sldId id="423" r:id="rId37"/>
    <p:sldId id="424" r:id="rId38"/>
    <p:sldId id="442" r:id="rId39"/>
    <p:sldId id="426" r:id="rId40"/>
    <p:sldId id="427" r:id="rId41"/>
    <p:sldId id="428" r:id="rId42"/>
    <p:sldId id="429" r:id="rId43"/>
    <p:sldId id="430" r:id="rId44"/>
    <p:sldId id="431" r:id="rId45"/>
    <p:sldId id="443" r:id="rId46"/>
    <p:sldId id="358" r:id="rId47"/>
    <p:sldId id="384" r:id="rId48"/>
    <p:sldId id="433" r:id="rId49"/>
    <p:sldId id="444" r:id="rId50"/>
    <p:sldId id="301" r:id="rId51"/>
    <p:sldId id="436" r:id="rId52"/>
    <p:sldId id="437" r:id="rId53"/>
    <p:sldId id="29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CB319D4-7EA1-426E-A094-67A536B5CC35}">
          <p14:sldIdLst>
            <p14:sldId id="256"/>
            <p14:sldId id="339"/>
            <p14:sldId id="312"/>
            <p14:sldId id="439"/>
            <p14:sldId id="391"/>
            <p14:sldId id="392"/>
            <p14:sldId id="393"/>
            <p14:sldId id="394"/>
            <p14:sldId id="440"/>
            <p14:sldId id="397"/>
            <p14:sldId id="332"/>
            <p14:sldId id="398"/>
            <p14:sldId id="438"/>
            <p14:sldId id="345"/>
            <p14:sldId id="401"/>
            <p14:sldId id="402"/>
            <p14:sldId id="404"/>
            <p14:sldId id="405"/>
            <p14:sldId id="406"/>
            <p14:sldId id="407"/>
            <p14:sldId id="408"/>
            <p14:sldId id="409"/>
            <p14:sldId id="410"/>
            <p14:sldId id="411"/>
            <p14:sldId id="412"/>
            <p14:sldId id="413"/>
            <p14:sldId id="414"/>
            <p14:sldId id="415"/>
            <p14:sldId id="416"/>
            <p14:sldId id="417"/>
            <p14:sldId id="418"/>
            <p14:sldId id="441"/>
            <p14:sldId id="420"/>
            <p14:sldId id="421"/>
            <p14:sldId id="422"/>
            <p14:sldId id="423"/>
            <p14:sldId id="424"/>
            <p14:sldId id="442"/>
            <p14:sldId id="426"/>
            <p14:sldId id="427"/>
            <p14:sldId id="428"/>
            <p14:sldId id="429"/>
            <p14:sldId id="430"/>
            <p14:sldId id="431"/>
            <p14:sldId id="443"/>
            <p14:sldId id="358"/>
            <p14:sldId id="384"/>
            <p14:sldId id="433"/>
            <p14:sldId id="444"/>
            <p14:sldId id="301"/>
            <p14:sldId id="436"/>
            <p14:sldId id="437"/>
            <p14:sldId id="2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Brown" initials="EB" lastIdx="1" clrIdx="0">
    <p:extLst>
      <p:ext uri="{19B8F6BF-5375-455C-9EA6-DF929625EA0E}">
        <p15:presenceInfo xmlns:p15="http://schemas.microsoft.com/office/powerpoint/2012/main" userId="S::ebrown@participaction.com::fb9dd84c-9395-4316-b809-c6af3a9cc460" providerId="AD"/>
      </p:ext>
    </p:extLst>
  </p:cmAuthor>
  <p:cmAuthor id="2" name="Jon Malton" initials="JM" lastIdx="2" clrIdx="1">
    <p:extLst>
      <p:ext uri="{19B8F6BF-5375-455C-9EA6-DF929625EA0E}">
        <p15:presenceInfo xmlns:p15="http://schemas.microsoft.com/office/powerpoint/2012/main" userId="S-1-5-21-1756732087-423710579-1688620789-2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87D"/>
    <a:srgbClr val="79B2B9"/>
    <a:srgbClr val="ECAAB8"/>
    <a:srgbClr val="EDAA70"/>
    <a:srgbClr val="BDDEAE"/>
    <a:srgbClr val="A6D8E7"/>
    <a:srgbClr val="B0C1D0"/>
    <a:srgbClr val="E9E6DE"/>
    <a:srgbClr val="F4E5E5"/>
    <a:srgbClr val="F9E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88132" autoAdjust="0"/>
  </p:normalViewPr>
  <p:slideViewPr>
    <p:cSldViewPr snapToGrid="0" snapToObjects="1">
      <p:cViewPr varScale="1">
        <p:scale>
          <a:sx n="63" d="100"/>
          <a:sy n="63" d="100"/>
        </p:scale>
        <p:origin x="864" y="7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70EF6-8E4D-504F-9CE2-4541106A894E}" type="datetimeFigureOut">
              <a:rPr lang="en-US" smtClean="0"/>
              <a:t>6/12/2020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E13DA-756A-EF4D-8951-7EEB524C84AE}" type="slidenum">
              <a:rPr lang="en-US" smtClean="0"/>
              <a:t>‹#›</a:t>
            </a:fld>
            <a:endParaRPr lang="en-US" dirty="0"/>
          </a:p>
        </p:txBody>
      </p:sp>
    </p:spTree>
    <p:extLst>
      <p:ext uri="{BB962C8B-B14F-4D97-AF65-F5344CB8AC3E}">
        <p14:creationId xmlns:p14="http://schemas.microsoft.com/office/powerpoint/2010/main" val="322833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utdoorplaycanada.ca/wp-content/uploads/2020/02/risk-benefit-assessment-for-outdoor-play-a-canadian-toolkit.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7E13DA-756A-EF4D-8951-7EEB524C84AE}" type="slidenum">
              <a:rPr lang="en-US" smtClean="0"/>
              <a:t>3</a:t>
            </a:fld>
            <a:endParaRPr lang="en-US" dirty="0"/>
          </a:p>
        </p:txBody>
      </p:sp>
    </p:spTree>
    <p:extLst>
      <p:ext uri="{BB962C8B-B14F-4D97-AF65-F5344CB8AC3E}">
        <p14:creationId xmlns:p14="http://schemas.microsoft.com/office/powerpoint/2010/main" val="353347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17</a:t>
            </a:fld>
            <a:endParaRPr lang="en-US" dirty="0"/>
          </a:p>
        </p:txBody>
      </p:sp>
    </p:spTree>
    <p:extLst>
      <p:ext uri="{BB962C8B-B14F-4D97-AF65-F5344CB8AC3E}">
        <p14:creationId xmlns:p14="http://schemas.microsoft.com/office/powerpoint/2010/main" val="2206518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19</a:t>
            </a:fld>
            <a:endParaRPr lang="en-US" dirty="0"/>
          </a:p>
        </p:txBody>
      </p:sp>
    </p:spTree>
    <p:extLst>
      <p:ext uri="{BB962C8B-B14F-4D97-AF65-F5344CB8AC3E}">
        <p14:creationId xmlns:p14="http://schemas.microsoft.com/office/powerpoint/2010/main" val="260799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Educational initiatives may also be helpful in promoting the broad benefits of active travel and in reframing parental perceptions of risk.</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20</a:t>
            </a:fld>
            <a:endParaRPr lang="en-US" dirty="0"/>
          </a:p>
        </p:txBody>
      </p:sp>
    </p:spTree>
    <p:extLst>
      <p:ext uri="{BB962C8B-B14F-4D97-AF65-F5344CB8AC3E}">
        <p14:creationId xmlns:p14="http://schemas.microsoft.com/office/powerpoint/2010/main" val="3417898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Support sport policymakers and practitioners with tools and information on applying shared principles, strategies and interventions across community sport and recreation, education and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Tracking should be conducted on a regular basis of progress on the sport and recreation recommendations in the Truth and Reconciliation Commission report for Indigenous youth.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22</a:t>
            </a:fld>
            <a:endParaRPr lang="en-US" dirty="0"/>
          </a:p>
        </p:txBody>
      </p:sp>
    </p:spTree>
    <p:extLst>
      <p:ext uri="{BB962C8B-B14F-4D97-AF65-F5344CB8AC3E}">
        <p14:creationId xmlns:p14="http://schemas.microsoft.com/office/powerpoint/2010/main" val="357602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24</a:t>
            </a:fld>
            <a:endParaRPr lang="en-US" dirty="0"/>
          </a:p>
        </p:txBody>
      </p:sp>
    </p:spTree>
    <p:extLst>
      <p:ext uri="{BB962C8B-B14F-4D97-AF65-F5344CB8AC3E}">
        <p14:creationId xmlns:p14="http://schemas.microsoft.com/office/powerpoint/2010/main" val="1608602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 all family members in the creation of a family media plan that includes setting limits around screen viewing, prioritizing screen-free family time, removing screens from children’s bedrooms and having screen-free family meals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data on daily screen use is based on self- or parent-report surveys, which have a high risk of bias. New technologies allow for the objective measurement of screen-based sedentary behaviours, which could lead to more accurate measurement of these behaviours among children and youth.</a:t>
            </a: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26</a:t>
            </a:fld>
            <a:endParaRPr lang="en-US" dirty="0"/>
          </a:p>
        </p:txBody>
      </p:sp>
    </p:spTree>
    <p:extLst>
      <p:ext uri="{BB962C8B-B14F-4D97-AF65-F5344CB8AC3E}">
        <p14:creationId xmlns:p14="http://schemas.microsoft.com/office/powerpoint/2010/main" val="3341175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28</a:t>
            </a:fld>
            <a:endParaRPr lang="en-US" dirty="0"/>
          </a:p>
        </p:txBody>
      </p:sp>
    </p:spTree>
    <p:extLst>
      <p:ext uri="{BB962C8B-B14F-4D97-AF65-F5344CB8AC3E}">
        <p14:creationId xmlns:p14="http://schemas.microsoft.com/office/powerpoint/2010/main" val="138606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Regulations related to healthy sleep practices in childcare facilities are lacking or vary widely. Healthy sleep practices in childcare settings should adopt regulations consistent with evidence-based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Middle and high schools should not start classes earlier than 8:30 a.m., to accommodate the well-known circadian phase delay of up to two hours that occurs in middle 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Daylight savings time should be eliminated because it is disruptive to sleep and linked to accidents and adverse effects on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29</a:t>
            </a:fld>
            <a:endParaRPr lang="en-US" dirty="0"/>
          </a:p>
        </p:txBody>
      </p:sp>
    </p:spTree>
    <p:extLst>
      <p:ext uri="{BB962C8B-B14F-4D97-AF65-F5344CB8AC3E}">
        <p14:creationId xmlns:p14="http://schemas.microsoft.com/office/powerpoint/2010/main" val="4006929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31</a:t>
            </a:fld>
            <a:endParaRPr lang="en-US" dirty="0"/>
          </a:p>
        </p:txBody>
      </p:sp>
    </p:spTree>
    <p:extLst>
      <p:ext uri="{BB962C8B-B14F-4D97-AF65-F5344CB8AC3E}">
        <p14:creationId xmlns:p14="http://schemas.microsoft.com/office/powerpoint/2010/main" val="1487970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sensitivity and specificity of tools that measure physical literacy should be evaluated with children who demonstrate low levels of physical literacy, as well as those who live with physical disabilities.</a:t>
            </a:r>
            <a:r>
              <a:rPr lang="en-CA" dirty="0"/>
              <a:t> </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34</a:t>
            </a:fld>
            <a:endParaRPr lang="en-US" dirty="0"/>
          </a:p>
        </p:txBody>
      </p:sp>
    </p:spTree>
    <p:extLst>
      <p:ext uri="{BB962C8B-B14F-4D97-AF65-F5344CB8AC3E}">
        <p14:creationId xmlns:p14="http://schemas.microsoft.com/office/powerpoint/2010/main" val="264670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7E13DA-756A-EF4D-8951-7EEB524C84AE}" type="slidenum">
              <a:rPr lang="en-US" smtClean="0"/>
              <a:t>5</a:t>
            </a:fld>
            <a:endParaRPr lang="en-US" dirty="0"/>
          </a:p>
        </p:txBody>
      </p:sp>
    </p:spTree>
    <p:extLst>
      <p:ext uri="{BB962C8B-B14F-4D97-AF65-F5344CB8AC3E}">
        <p14:creationId xmlns:p14="http://schemas.microsoft.com/office/powerpoint/2010/main" val="3681112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Interventions addressing physical literacy development should focus on combined physical and psychosocial factors as well as individual characteristics. For example: </a:t>
            </a:r>
          </a:p>
          <a:p>
            <a:pPr>
              <a:buFont typeface="Courier New" panose="02070309020205020404" pitchFamily="49" charset="0"/>
              <a:buChar char="o"/>
            </a:pPr>
            <a:r>
              <a:rPr lang="en-CA" dirty="0"/>
              <a:t>Programs should not only focus on developing fundamental movement skills, but also on targeting physical competence as a whole (e.g., strength, agility, endurance). </a:t>
            </a:r>
          </a:p>
          <a:p>
            <a:pPr>
              <a:buFont typeface="Courier New" panose="02070309020205020404" pitchFamily="49" charset="0"/>
              <a:buChar char="o"/>
            </a:pPr>
            <a:r>
              <a:rPr lang="en-CA" dirty="0"/>
              <a:t>Leaders should use evidence-based, motivational strategies that are theoretically supported to promote confidence in children during active play.  Fostering motivation and confidence is especially important for children who have limitations in physical competence. </a:t>
            </a:r>
          </a:p>
          <a:p>
            <a:pPr>
              <a:buFont typeface="Courier New" panose="02070309020205020404" pitchFamily="49" charset="0"/>
              <a:buChar char="o"/>
            </a:pPr>
            <a:r>
              <a:rPr lang="en-CA" dirty="0"/>
              <a:t>During competitive games, the social environment should prioritize teamwork and fun over scoring and winning</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35</a:t>
            </a:fld>
            <a:endParaRPr lang="en-US" dirty="0"/>
          </a:p>
        </p:txBody>
      </p:sp>
    </p:spTree>
    <p:extLst>
      <p:ext uri="{BB962C8B-B14F-4D97-AF65-F5344CB8AC3E}">
        <p14:creationId xmlns:p14="http://schemas.microsoft.com/office/powerpoint/2010/main" val="3722282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Future researchers should aim to develop criterion-referenced standards.</a:t>
            </a: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37</a:t>
            </a:fld>
            <a:endParaRPr lang="en-US" dirty="0"/>
          </a:p>
        </p:txBody>
      </p:sp>
    </p:spTree>
    <p:extLst>
      <p:ext uri="{BB962C8B-B14F-4D97-AF65-F5344CB8AC3E}">
        <p14:creationId xmlns:p14="http://schemas.microsoft.com/office/powerpoint/2010/main" val="2087700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 good starting point would be to use </a:t>
            </a:r>
            <a:r>
              <a:rPr lang="en-CA" i="1" dirty="0"/>
              <a:t>The </a:t>
            </a:r>
            <a:r>
              <a:rPr lang="en-US" i="1" dirty="0"/>
              <a:t>Risk Benefit Assessment for Outdoor Play: A Canadian Toolkit</a:t>
            </a:r>
            <a:r>
              <a:rPr lang="en-US" dirty="0"/>
              <a:t>, which is available at </a:t>
            </a:r>
            <a:r>
              <a:rPr lang="en-US" u="sng" dirty="0">
                <a:hlinkClick r:id="rId3"/>
              </a:rPr>
              <a:t>www.outdoorplaycanada.ca/wp-content/uploads/2020/02/risk-benefit-assessment-for-outdoor-play-a-canadian-toolkit.pdf</a:t>
            </a:r>
            <a:endParaRPr lang="en-US"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42</a:t>
            </a:fld>
            <a:endParaRPr lang="en-US" dirty="0"/>
          </a:p>
        </p:txBody>
      </p:sp>
    </p:spTree>
    <p:extLst>
      <p:ext uri="{BB962C8B-B14F-4D97-AF65-F5344CB8AC3E}">
        <p14:creationId xmlns:p14="http://schemas.microsoft.com/office/powerpoint/2010/main" val="367969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Health economic analyses and policy evaluations that incorporate case studies and natural experiments are needed in order to translate research on the built environment into the development of effective policy and planning initiatives that promote healthy active living.</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44</a:t>
            </a:fld>
            <a:endParaRPr lang="en-US" dirty="0"/>
          </a:p>
        </p:txBody>
      </p:sp>
    </p:spTree>
    <p:extLst>
      <p:ext uri="{BB962C8B-B14F-4D97-AF65-F5344CB8AC3E}">
        <p14:creationId xmlns:p14="http://schemas.microsoft.com/office/powerpoint/2010/main" val="138942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Enhance capacity and consistency in childcare settings and schools to provide opportunities to develop physical literacy, such as through curriculum-based physical activity delivered by qualified instructors. </a:t>
            </a:r>
            <a:endParaRPr lang="en-CA" sz="1200" dirty="0"/>
          </a:p>
          <a:p>
            <a:pPr lvl="0"/>
            <a:endParaRPr lang="en-US" sz="1200" dirty="0"/>
          </a:p>
          <a:p>
            <a:pPr lvl="0"/>
            <a:r>
              <a:rPr lang="en-US" sz="1200" dirty="0"/>
              <a:t>Invest in training around understanding the importance of the natural and outdoor environment as it relates to play education. </a:t>
            </a:r>
            <a:endParaRPr lang="en-CA" sz="1200" dirty="0"/>
          </a:p>
          <a:p>
            <a:pPr lvl="0"/>
            <a:endParaRPr lang="en-US" sz="1200" dirty="0"/>
          </a:p>
          <a:p>
            <a:pPr lvl="0"/>
            <a:r>
              <a:rPr lang="en-CA" sz="1200" dirty="0"/>
              <a:t>Three distinct but integrated national policy frameworks exist to advance physical activity opportunities for Canadians across sport (</a:t>
            </a:r>
            <a:r>
              <a:rPr lang="en-CA" sz="1200" i="1" dirty="0"/>
              <a:t>Canadian Sport Policy</a:t>
            </a:r>
            <a:r>
              <a:rPr lang="en-CA" sz="1200" dirty="0"/>
              <a:t>), recreation (</a:t>
            </a:r>
            <a:r>
              <a:rPr lang="en-CA" sz="1200" i="1" dirty="0"/>
              <a:t>A Framework for Recreation in Canada: Pathways to Well-Being</a:t>
            </a:r>
            <a:r>
              <a:rPr lang="en-CA" sz="1200" dirty="0"/>
              <a:t>) and physical activity (</a:t>
            </a:r>
            <a:r>
              <a:rPr lang="en-CA" sz="1200" i="1" dirty="0"/>
              <a:t>A Common Vision for Increasing Physical Activity and Reducing Sedentary Living in Canada: Let’s Get Moving!</a:t>
            </a:r>
            <a:r>
              <a:rPr lang="en-CA" sz="1200" dirty="0"/>
              <a:t>). The </a:t>
            </a:r>
            <a:r>
              <a:rPr lang="en-CA" sz="1200" i="1" dirty="0"/>
              <a:t>Common Vision</a:t>
            </a:r>
            <a:r>
              <a:rPr lang="en-CA" sz="1200" dirty="0"/>
              <a:t> identifies opportunities for alignment and convergence of policy and program opportunities to increase population physical activity across all three frameworks, including among children and youth. </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48</a:t>
            </a:fld>
            <a:endParaRPr lang="en-US" dirty="0"/>
          </a:p>
        </p:txBody>
      </p:sp>
    </p:spTree>
    <p:extLst>
      <p:ext uri="{BB962C8B-B14F-4D97-AF65-F5344CB8AC3E}">
        <p14:creationId xmlns:p14="http://schemas.microsoft.com/office/powerpoint/2010/main" val="1667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Expert Panel developed the conceptual model below. It builds on earlier models that examined family systems in the context of child health behaviour change, and also incorporates new evidence.</a:t>
            </a:r>
            <a:r>
              <a:rPr lang="en-CA" baseline="30000" dirty="0"/>
              <a:t>74–76</a:t>
            </a:r>
            <a:r>
              <a:rPr lang="en-CA" dirty="0"/>
              <a:t> The model illustrates the complexity of the family’s role in influencing integrated movement behaviours, and provides a guide for future research and interventions. </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6</a:t>
            </a:fld>
            <a:endParaRPr lang="en-US" dirty="0"/>
          </a:p>
        </p:txBody>
      </p:sp>
    </p:spTree>
    <p:extLst>
      <p:ext uri="{BB962C8B-B14F-4D97-AF65-F5344CB8AC3E}">
        <p14:creationId xmlns:p14="http://schemas.microsoft.com/office/powerpoint/2010/main" val="137762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1" i="1" dirty="0"/>
              <a:t>Parents, be an active role model in kids’ lives </a:t>
            </a:r>
            <a:endParaRPr lang="en-CA" dirty="0"/>
          </a:p>
          <a:p>
            <a:pPr>
              <a:buFont typeface="Wingdings" panose="05000000000000000000" pitchFamily="2" charset="2"/>
              <a:buChar char="§"/>
            </a:pPr>
            <a:r>
              <a:rPr lang="en-CA" dirty="0"/>
              <a:t>Each additional 20 minutes of moderate to vigorous physical activity by a parent is associated with an additional 5 minutes in their child’s daily physical activity.</a:t>
            </a:r>
            <a:r>
              <a:rPr lang="en-CA" baseline="30000" dirty="0"/>
              <a:t>Custom analysis</a:t>
            </a:r>
            <a:r>
              <a:rPr lang="en-CA" dirty="0"/>
              <a:t> </a:t>
            </a:r>
          </a:p>
          <a:p>
            <a:pPr lvl="0"/>
            <a:r>
              <a:rPr lang="en-CA" dirty="0"/>
              <a:t>Facilitate physical activity by encouraging, watching, role modelling, co-participating and attending physical activity events.</a:t>
            </a:r>
            <a:r>
              <a:rPr lang="en-CA" baseline="30000" dirty="0"/>
              <a:t>50,52,78–91</a:t>
            </a:r>
            <a:r>
              <a:rPr lang="en-CA" dirty="0"/>
              <a:t> </a:t>
            </a:r>
          </a:p>
          <a:p>
            <a:pPr lvl="0"/>
            <a:r>
              <a:rPr lang="en-CA" dirty="0"/>
              <a:t>Be active as a family and make it a priority – this encourages physical activity, social support, connectedness and attachment, which are all important for good mental health.</a:t>
            </a:r>
            <a:r>
              <a:rPr lang="en-CA" baseline="30000" dirty="0"/>
              <a:t>92 </a:t>
            </a:r>
            <a:endParaRPr lang="en-CA" dirty="0"/>
          </a:p>
          <a:p>
            <a:pPr marL="0" indent="0">
              <a:buNone/>
            </a:pPr>
            <a:r>
              <a:rPr lang="en-CA" b="1" i="1" dirty="0"/>
              <a:t>As a Family, reduce screen time or put screens away – get active instead</a:t>
            </a:r>
            <a:endParaRPr lang="en-CA" dirty="0"/>
          </a:p>
          <a:p>
            <a:pPr>
              <a:buFont typeface="Wingdings" panose="05000000000000000000" pitchFamily="2" charset="2"/>
              <a:buChar char="§"/>
            </a:pPr>
            <a:r>
              <a:rPr lang="en-CA" dirty="0"/>
              <a:t>52% of parents said they spend too much time on their mobile devices, up from 29% in 2016. </a:t>
            </a:r>
          </a:p>
          <a:p>
            <a:pPr lvl="0"/>
            <a:r>
              <a:rPr lang="en-CA" dirty="0"/>
              <a:t>Also, the proportion of children and youth who thought their parent(s) was/were addicted to their mobile devices and wished their parent(s) would get off their device increased from 28% in 2016 to 39% in 2019.</a:t>
            </a:r>
            <a:r>
              <a:rPr lang="en-CA" baseline="30000" dirty="0"/>
              <a:t>60</a:t>
            </a:r>
            <a:r>
              <a:rPr lang="en-CA" dirty="0"/>
              <a:t> </a:t>
            </a:r>
          </a:p>
          <a:p>
            <a:pPr lvl="0"/>
            <a:r>
              <a:rPr lang="en-CA" dirty="0"/>
              <a:t>By age 11, over half (53%) of children have their own smartphone, and this increases to 69% by age 12.</a:t>
            </a:r>
            <a:r>
              <a:rPr lang="en-CA" baseline="30000" dirty="0"/>
              <a:t>62</a:t>
            </a:r>
            <a:endParaRPr lang="en-CA" dirty="0"/>
          </a:p>
          <a:p>
            <a:r>
              <a:rPr lang="en-CA" dirty="0"/>
              <a:t>One-third of youth keep their mobile devices in bed with them</a:t>
            </a:r>
            <a:r>
              <a:rPr lang="en-CA" baseline="30000" dirty="0"/>
              <a:t>60</a:t>
            </a:r>
            <a:r>
              <a:rPr lang="en-CA" dirty="0"/>
              <a:t> – and those with screens in their bedroom get less sleep</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7</a:t>
            </a:fld>
            <a:endParaRPr lang="en-US" dirty="0"/>
          </a:p>
        </p:txBody>
      </p:sp>
    </p:spTree>
    <p:extLst>
      <p:ext uri="{BB962C8B-B14F-4D97-AF65-F5344CB8AC3E}">
        <p14:creationId xmlns:p14="http://schemas.microsoft.com/office/powerpoint/2010/main" val="25073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8</a:t>
            </a:fld>
            <a:endParaRPr lang="en-US" dirty="0"/>
          </a:p>
        </p:txBody>
      </p:sp>
    </p:spTree>
    <p:extLst>
      <p:ext uri="{BB962C8B-B14F-4D97-AF65-F5344CB8AC3E}">
        <p14:creationId xmlns:p14="http://schemas.microsoft.com/office/powerpoint/2010/main" val="264343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 conceptual model from designed FULL RC</a:t>
            </a:r>
          </a:p>
          <a:p>
            <a:endParaRPr lang="en-US" b="1" dirty="0"/>
          </a:p>
        </p:txBody>
      </p:sp>
      <p:sp>
        <p:nvSpPr>
          <p:cNvPr id="4" name="Slide Number Placeholder 3"/>
          <p:cNvSpPr>
            <a:spLocks noGrp="1"/>
          </p:cNvSpPr>
          <p:nvPr>
            <p:ph type="sldNum" sz="quarter" idx="5"/>
          </p:nvPr>
        </p:nvSpPr>
        <p:spPr/>
        <p:txBody>
          <a:bodyPr/>
          <a:lstStyle/>
          <a:p>
            <a:fld id="{FB7E13DA-756A-EF4D-8951-7EEB524C84AE}" type="slidenum">
              <a:rPr lang="en-US" smtClean="0"/>
              <a:t>10</a:t>
            </a:fld>
            <a:endParaRPr lang="en-US" dirty="0"/>
          </a:p>
        </p:txBody>
      </p:sp>
    </p:spTree>
    <p:extLst>
      <p:ext uri="{BB962C8B-B14F-4D97-AF65-F5344CB8AC3E}">
        <p14:creationId xmlns:p14="http://schemas.microsoft.com/office/powerpoint/2010/main" val="382496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B7E13DA-756A-EF4D-8951-7EEB524C84AE}" type="slidenum">
              <a:rPr lang="en-US" smtClean="0"/>
              <a:t>11</a:t>
            </a:fld>
            <a:endParaRPr lang="en-US" dirty="0"/>
          </a:p>
        </p:txBody>
      </p:sp>
    </p:spTree>
    <p:extLst>
      <p:ext uri="{BB962C8B-B14F-4D97-AF65-F5344CB8AC3E}">
        <p14:creationId xmlns:p14="http://schemas.microsoft.com/office/powerpoint/2010/main" val="137413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B7E13DA-756A-EF4D-8951-7EEB524C84AE}" type="slidenum">
              <a:rPr lang="en-US" smtClean="0"/>
              <a:t>12</a:t>
            </a:fld>
            <a:endParaRPr lang="en-US" dirty="0"/>
          </a:p>
        </p:txBody>
      </p:sp>
    </p:spTree>
    <p:extLst>
      <p:ext uri="{BB962C8B-B14F-4D97-AF65-F5344CB8AC3E}">
        <p14:creationId xmlns:p14="http://schemas.microsoft.com/office/powerpoint/2010/main" val="379407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validation and refinement is needed of questionnaires that capture physical activity from different domains (including home, school, sport and leisure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Funding from various levels of government should continue to be committed to the surveillance of physical activity in children and youth by province/territory.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15</a:t>
            </a:fld>
            <a:endParaRPr lang="en-US" dirty="0"/>
          </a:p>
        </p:txBody>
      </p:sp>
    </p:spTree>
    <p:extLst>
      <p:ext uri="{BB962C8B-B14F-4D97-AF65-F5344CB8AC3E}">
        <p14:creationId xmlns:p14="http://schemas.microsoft.com/office/powerpoint/2010/main" val="4257187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26EF9-FD96-5D48-AE2A-4E5651B3B89A}"/>
              </a:ext>
            </a:extLst>
          </p:cNvPr>
          <p:cNvSpPr/>
          <p:nvPr userDrawn="1"/>
        </p:nvSpPr>
        <p:spPr>
          <a:xfrm>
            <a:off x="0" y="0"/>
            <a:ext cx="12192000" cy="6858000"/>
          </a:xfrm>
          <a:prstGeom prst="rect">
            <a:avLst/>
          </a:prstGeom>
          <a:gradFill flip="none" rotWithShape="1">
            <a:gsLst>
              <a:gs pos="100000">
                <a:srgbClr val="FBE0AB"/>
              </a:gs>
              <a:gs pos="0">
                <a:srgbClr val="FACD7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8" name="Picture 7">
            <a:extLst>
              <a:ext uri="{FF2B5EF4-FFF2-40B4-BE49-F238E27FC236}">
                <a16:creationId xmlns:a16="http://schemas.microsoft.com/office/drawing/2014/main" id="{725EEABF-7FE4-7446-BB84-687400B5BC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335" y="5290197"/>
            <a:ext cx="3088907" cy="989810"/>
          </a:xfrm>
          <a:prstGeom prst="rect">
            <a:avLst/>
          </a:prstGeom>
        </p:spPr>
      </p:pic>
      <p:pic>
        <p:nvPicPr>
          <p:cNvPr id="4" name="Picture 3" descr="PARTICIPACTION_YOGA_01-V2-Smaller-CloseCrop.png"/>
          <p:cNvPicPr>
            <a:picLocks noChangeAspect="1"/>
          </p:cNvPicPr>
          <p:nvPr userDrawn="1"/>
        </p:nvPicPr>
        <p:blipFill rotWithShape="1">
          <a:blip r:embed="rId3" cstate="print">
            <a:extLst>
              <a:ext uri="{28A0092B-C50C-407E-A947-70E740481C1C}">
                <a14:useLocalDpi xmlns:a14="http://schemas.microsoft.com/office/drawing/2010/main"/>
              </a:ext>
            </a:extLst>
          </a:blip>
          <a:srcRect b="-12425"/>
          <a:stretch/>
        </p:blipFill>
        <p:spPr>
          <a:xfrm>
            <a:off x="4276805" y="1548665"/>
            <a:ext cx="8147564" cy="5876210"/>
          </a:xfrm>
          <a:prstGeom prst="rect">
            <a:avLst/>
          </a:prstGeom>
        </p:spPr>
      </p:pic>
    </p:spTree>
    <p:extLst>
      <p:ext uri="{BB962C8B-B14F-4D97-AF65-F5344CB8AC3E}">
        <p14:creationId xmlns:p14="http://schemas.microsoft.com/office/powerpoint/2010/main" val="104441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text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F6D5B7"/>
              </a:gs>
              <a:gs pos="0">
                <a:srgbClr val="EDAA7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9"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 orange</a:t>
            </a:r>
          </a:p>
        </p:txBody>
      </p:sp>
      <p:sp>
        <p:nvSpPr>
          <p:cNvPr id="11"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914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text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0"/>
            <a:ext cx="12192000" cy="6061191"/>
          </a:xfrm>
          <a:prstGeom prst="rect">
            <a:avLst/>
          </a:prstGeom>
          <a:gradFill flip="none" rotWithShape="1">
            <a:gsLst>
              <a:gs pos="100000">
                <a:srgbClr val="FBE0AB"/>
              </a:gs>
              <a:gs pos="0">
                <a:srgbClr val="FACD7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yellow</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080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ext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99000">
                <a:srgbClr val="BDDEAE"/>
              </a:gs>
              <a:gs pos="0">
                <a:srgbClr val="BDDEA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green</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516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ex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DBEFF5"/>
              </a:gs>
              <a:gs pos="0">
                <a:srgbClr val="A6D8E7"/>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blue</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610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text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4000">
                <a:srgbClr val="BCD8DC"/>
              </a:gs>
              <a:gs pos="100000">
                <a:srgbClr val="79B2B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8"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 teal</a:t>
            </a:r>
          </a:p>
        </p:txBody>
      </p:sp>
      <p:sp>
        <p:nvSpPr>
          <p:cNvPr id="9"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5659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ex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E4EAEF"/>
              </a:gs>
              <a:gs pos="0">
                <a:srgbClr val="B0C1D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gray</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4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ext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3CB800-A726-4147-8B9E-95CCE23DD0C5}"/>
              </a:ext>
            </a:extLst>
          </p:cNvPr>
          <p:cNvSpPr/>
          <p:nvPr userDrawn="1"/>
        </p:nvSpPr>
        <p:spPr>
          <a:xfrm>
            <a:off x="0" y="0"/>
            <a:ext cx="12192000" cy="6858000"/>
          </a:xfrm>
          <a:prstGeom prst="rect">
            <a:avLst/>
          </a:prstGeom>
          <a:gradFill>
            <a:gsLst>
              <a:gs pos="100000">
                <a:srgbClr val="BCB1C6">
                  <a:lumMod val="52000"/>
                </a:srgbClr>
              </a:gs>
              <a:gs pos="0">
                <a:srgbClr val="50287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solidFill>
                  <a:schemeClr val="bg1"/>
                </a:solidFill>
              </a:defRPr>
            </a:lvl1pPr>
          </a:lstStyle>
          <a:p>
            <a:r>
              <a:rPr lang="en-US" dirty="0"/>
              <a:t>Content </a:t>
            </a:r>
            <a:r>
              <a:rPr lang="en-CA" dirty="0"/>
              <a:t>–</a:t>
            </a:r>
            <a:r>
              <a:rPr lang="en-US" dirty="0"/>
              <a:t> purple</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18" name="Content Placeholder 17"/>
          <p:cNvSpPr>
            <a:spLocks noGrp="1"/>
          </p:cNvSpPr>
          <p:nvPr>
            <p:ph sz="quarter" idx="15"/>
          </p:nvPr>
        </p:nvSpPr>
        <p:spPr>
          <a:xfrm>
            <a:off x="523240" y="1802937"/>
            <a:ext cx="6808062" cy="35451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491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ED6DC-7F1F-FD40-8AB7-20E8973ABC69}"/>
              </a:ext>
            </a:extLst>
          </p:cNvPr>
          <p:cNvSpPr/>
          <p:nvPr userDrawn="1"/>
        </p:nvSpPr>
        <p:spPr>
          <a:xfrm>
            <a:off x="0" y="0"/>
            <a:ext cx="12192000" cy="6858000"/>
          </a:xfrm>
          <a:prstGeom prst="rect">
            <a:avLst/>
          </a:prstGeom>
          <a:gradFill>
            <a:gsLst>
              <a:gs pos="99000">
                <a:srgbClr val="BCB1C6"/>
              </a:gs>
              <a:gs pos="15000">
                <a:srgbClr val="50287D">
                  <a:alpha val="75294"/>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2307899"/>
            <a:ext cx="7788901" cy="3146500"/>
          </a:xfrm>
        </p:spPr>
        <p:txBody>
          <a:bodyPr/>
          <a:lstStyle>
            <a:lvl1pPr>
              <a:lnSpc>
                <a:spcPts val="10000"/>
              </a:lnSpc>
              <a:defRPr sz="11500" baseline="0">
                <a:solidFill>
                  <a:schemeClr val="bg1"/>
                </a:solidFill>
              </a:defRPr>
            </a:lvl1pPr>
          </a:lstStyle>
          <a:p>
            <a:r>
              <a:rPr lang="en-US" dirty="0"/>
              <a:t>Closing remark.</a:t>
            </a:r>
          </a:p>
        </p:txBody>
      </p:sp>
      <p:pic>
        <p:nvPicPr>
          <p:cNvPr id="11" name="Picture 10">
            <a:extLst>
              <a:ext uri="{FF2B5EF4-FFF2-40B4-BE49-F238E27FC236}">
                <a16:creationId xmlns:a16="http://schemas.microsoft.com/office/drawing/2014/main" id="{31EC9C71-5D3C-1E4C-9329-7D3689F6CF38}"/>
              </a:ext>
            </a:extLst>
          </p:cNvPr>
          <p:cNvPicPr>
            <a:picLocks noChangeAspect="1"/>
          </p:cNvPicPr>
          <p:nvPr userDrawn="1"/>
        </p:nvPicPr>
        <p:blipFill>
          <a:blip r:embed="rId2"/>
          <a:stretch>
            <a:fillRect/>
          </a:stretch>
        </p:blipFill>
        <p:spPr>
          <a:xfrm>
            <a:off x="7741227" y="3670636"/>
            <a:ext cx="4206313" cy="3187363"/>
          </a:xfrm>
          <a:prstGeom prst="rect">
            <a:avLst/>
          </a:prstGeom>
        </p:spPr>
      </p:pic>
      <p:pic>
        <p:nvPicPr>
          <p:cNvPr id="7" name="Picture 6">
            <a:extLst>
              <a:ext uri="{FF2B5EF4-FFF2-40B4-BE49-F238E27FC236}">
                <a16:creationId xmlns:a16="http://schemas.microsoft.com/office/drawing/2014/main" id="{957D8785-044C-4B46-A88B-8FAD0E17EA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1309" y="931787"/>
            <a:ext cx="3334579" cy="1376112"/>
          </a:xfrm>
          <a:prstGeom prst="rect">
            <a:avLst/>
          </a:prstGeom>
        </p:spPr>
      </p:pic>
    </p:spTree>
    <p:extLst>
      <p:ext uri="{BB962C8B-B14F-4D97-AF65-F5344CB8AC3E}">
        <p14:creationId xmlns:p14="http://schemas.microsoft.com/office/powerpoint/2010/main" val="228720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Cover Slide - Yellow">
    <p:bg>
      <p:bgPr>
        <a:gradFill>
          <a:gsLst>
            <a:gs pos="100000">
              <a:srgbClr val="B0C1D0">
                <a:alpha val="30000"/>
              </a:srgbClr>
            </a:gs>
            <a:gs pos="15000">
              <a:srgbClr val="B0C1D0"/>
            </a:gs>
          </a:gsLst>
          <a:lin ang="0" scaled="0"/>
        </a:gra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0F792B0-D98C-40E8-9DC6-22B61C864642}"/>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spTree>
    <p:extLst>
      <p:ext uri="{BB962C8B-B14F-4D97-AF65-F5344CB8AC3E}">
        <p14:creationId xmlns:p14="http://schemas.microsoft.com/office/powerpoint/2010/main" val="208343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0_Cover Slide - Yellow">
    <p:bg>
      <p:bgPr>
        <a:gradFill>
          <a:gsLst>
            <a:gs pos="100000">
              <a:srgbClr val="A6D8E7">
                <a:alpha val="30000"/>
              </a:srgbClr>
            </a:gs>
            <a:gs pos="15000">
              <a:srgbClr val="A6D8E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5666FD87-F8AE-4B50-AC66-755920FE9ADE}"/>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184550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1_Cover Slide - Yellow">
    <p:bg>
      <p:bgPr>
        <a:gradFill>
          <a:gsLst>
            <a:gs pos="100000">
              <a:srgbClr val="BDDEAE">
                <a:alpha val="30000"/>
              </a:srgbClr>
            </a:gs>
            <a:gs pos="15000">
              <a:srgbClr val="BDDEAE"/>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8701D7BD-65B2-4648-9C6F-1A6C44F45660}"/>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114977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2_Cover Slide - Yellow">
    <p:bg>
      <p:bgPr>
        <a:gradFill>
          <a:gsLst>
            <a:gs pos="100000">
              <a:srgbClr val="EDAA70">
                <a:alpha val="30000"/>
              </a:srgbClr>
            </a:gs>
            <a:gs pos="15000">
              <a:srgbClr val="EDAA70"/>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E584CE9A-88E5-4645-A9CE-EF7DAA85CF01}"/>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237646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3_Cover Slide - Yellow">
    <p:bg>
      <p:bgPr>
        <a:gradFill>
          <a:gsLst>
            <a:gs pos="100000">
              <a:srgbClr val="ECAAB8">
                <a:alpha val="30000"/>
              </a:srgbClr>
            </a:gs>
            <a:gs pos="15000">
              <a:srgbClr val="ECAAB8"/>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D04E6DD3-A974-4B6E-AC26-CAEC75F33C60}"/>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273556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Cover Slide - Yellow">
    <p:bg>
      <p:bgPr>
        <a:gradFill>
          <a:gsLst>
            <a:gs pos="100000">
              <a:srgbClr val="79B2B9">
                <a:alpha val="30000"/>
              </a:srgbClr>
            </a:gs>
            <a:gs pos="15000">
              <a:srgbClr val="79B2B9"/>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6628A41D-DC77-44D0-9E24-1571507CF9D5}"/>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343465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5_Cover Slide - Yellow">
    <p:bg>
      <p:bgPr>
        <a:gradFill>
          <a:gsLst>
            <a:gs pos="100000">
              <a:srgbClr val="50287D">
                <a:alpha val="30000"/>
              </a:srgbClr>
            </a:gs>
            <a:gs pos="15000">
              <a:srgbClr val="50287D"/>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5" name="Picture 4" descr="A picture containing drawing&#10;&#10;Description automatically generated">
            <a:extLst>
              <a:ext uri="{FF2B5EF4-FFF2-40B4-BE49-F238E27FC236}">
                <a16:creationId xmlns:a16="http://schemas.microsoft.com/office/drawing/2014/main" id="{9DDD3852-308C-42D8-A274-7A2B6B4037F9}"/>
              </a:ext>
            </a:extLst>
          </p:cNvPr>
          <p:cNvPicPr>
            <a:picLocks noChangeAspect="1"/>
          </p:cNvPicPr>
          <p:nvPr userDrawn="1"/>
        </p:nvPicPr>
        <p:blipFill rotWithShape="1">
          <a:blip r:embed="rId2"/>
          <a:srcRect l="21813" b="20122"/>
          <a:stretch/>
        </p:blipFill>
        <p:spPr>
          <a:xfrm>
            <a:off x="-1" y="5647503"/>
            <a:ext cx="1563663" cy="1210497"/>
          </a:xfrm>
          <a:prstGeom prst="rect">
            <a:avLst/>
          </a:prstGeom>
        </p:spPr>
      </p:pic>
    </p:spTree>
    <p:extLst>
      <p:ext uri="{BB962C8B-B14F-4D97-AF65-F5344CB8AC3E}">
        <p14:creationId xmlns:p14="http://schemas.microsoft.com/office/powerpoint/2010/main" val="6737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text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F9E3E7"/>
              </a:gs>
              <a:gs pos="0">
                <a:srgbClr val="ECAAB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 pink</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9"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79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A4B754-8090-A64E-B8FB-4C36A5D5EE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D30427-967C-FD43-9E17-22A5BC2BE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0B4F95-DC44-9744-B1A8-C4E1F87F7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0287D"/>
                </a:solidFill>
              </a:defRPr>
            </a:lvl1pPr>
          </a:lstStyle>
          <a:p>
            <a:endParaRPr lang="en-US" dirty="0"/>
          </a:p>
        </p:txBody>
      </p:sp>
      <p:sp>
        <p:nvSpPr>
          <p:cNvPr id="5" name="Footer Placeholder 4">
            <a:extLst>
              <a:ext uri="{FF2B5EF4-FFF2-40B4-BE49-F238E27FC236}">
                <a16:creationId xmlns:a16="http://schemas.microsoft.com/office/drawing/2014/main" id="{9B878704-44B5-BF42-8ECC-78EACE124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0287D"/>
                </a:solidFill>
              </a:defRPr>
            </a:lvl1pPr>
          </a:lstStyle>
          <a:p>
            <a:r>
              <a:rPr lang="en-CA" dirty="0"/>
              <a:t>2020 ParticipACTION Report Card on Physical Activity for Children and Youth</a:t>
            </a:r>
            <a:endParaRPr lang="en-US" dirty="0"/>
          </a:p>
        </p:txBody>
      </p:sp>
      <p:sp>
        <p:nvSpPr>
          <p:cNvPr id="6" name="Slide Number Placeholder 5">
            <a:extLst>
              <a:ext uri="{FF2B5EF4-FFF2-40B4-BE49-F238E27FC236}">
                <a16:creationId xmlns:a16="http://schemas.microsoft.com/office/drawing/2014/main" id="{AACBC9C5-3940-9848-B078-1D9B63840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0287D"/>
                </a:solidFill>
              </a:defRPr>
            </a:lvl1pPr>
          </a:lstStyle>
          <a:p>
            <a:fld id="{2E2CF112-784E-8D47-AFCF-3A8375DC2646}" type="slidenum">
              <a:rPr lang="en-US" smtClean="0"/>
              <a:pPr/>
              <a:t>‹#›</a:t>
            </a:fld>
            <a:endParaRPr lang="en-US" dirty="0"/>
          </a:p>
        </p:txBody>
      </p:sp>
    </p:spTree>
    <p:extLst>
      <p:ext uri="{BB962C8B-B14F-4D97-AF65-F5344CB8AC3E}">
        <p14:creationId xmlns:p14="http://schemas.microsoft.com/office/powerpoint/2010/main" val="104335313"/>
      </p:ext>
    </p:extLst>
  </p:cSld>
  <p:clrMap bg1="lt1" tx1="dk1" bg2="lt2" tx2="dk2" accent1="accent1" accent2="accent2" accent3="accent3" accent4="accent4" accent5="accent5" accent6="accent6" hlink="hlink" folHlink="folHlink"/>
  <p:sldLayoutIdLst>
    <p:sldLayoutId id="2147483703" r:id="rId1"/>
    <p:sldLayoutId id="2147483713" r:id="rId2"/>
    <p:sldLayoutId id="2147483714" r:id="rId3"/>
    <p:sldLayoutId id="2147483715" r:id="rId4"/>
    <p:sldLayoutId id="2147483716" r:id="rId5"/>
    <p:sldLayoutId id="2147483717" r:id="rId6"/>
    <p:sldLayoutId id="2147483718" r:id="rId7"/>
    <p:sldLayoutId id="2147483719" r:id="rId8"/>
    <p:sldLayoutId id="2147483667" r:id="rId9"/>
    <p:sldLayoutId id="2147483669" r:id="rId10"/>
    <p:sldLayoutId id="2147483660" r:id="rId11"/>
    <p:sldLayoutId id="2147483675" r:id="rId12"/>
    <p:sldLayoutId id="2147483677" r:id="rId13"/>
    <p:sldLayoutId id="2147483673" r:id="rId14"/>
    <p:sldLayoutId id="2147483676" r:id="rId15"/>
    <p:sldLayoutId id="2147483674" r:id="rId16"/>
    <p:sldLayoutId id="2147483671" r:id="rId17"/>
  </p:sldLayoutIdLst>
  <p:hf hdr="0"/>
  <p:txStyles>
    <p:titleStyle>
      <a:lvl1pPr algn="l" defTabSz="914400" rtl="0" eaLnBrk="1" latinLnBrk="0" hangingPunct="1">
        <a:lnSpc>
          <a:spcPts val="5500"/>
        </a:lnSpc>
        <a:spcBef>
          <a:spcPct val="0"/>
        </a:spcBef>
        <a:buNone/>
        <a:defRPr sz="6000" kern="1200">
          <a:solidFill>
            <a:srgbClr val="50287D"/>
          </a:solidFill>
          <a:latin typeface="Cooper Black" panose="0208090404030B020404" pitchFamily="18" charset="77"/>
          <a:ea typeface="+mj-ea"/>
          <a:cs typeface="+mj-cs"/>
        </a:defRPr>
      </a:lvl1pPr>
    </p:titleStyle>
    <p:body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br>
              <a:rPr lang="en-US" dirty="0">
                <a:effectLst/>
              </a:rPr>
            </a:br>
            <a:endParaRPr lang="en-CA" dirty="0">
              <a:effectLst/>
            </a:endParaRPr>
          </a:p>
        </p:txBody>
      </p:sp>
      <p:sp>
        <p:nvSpPr>
          <p:cNvPr id="10" name="Subtitle 9"/>
          <p:cNvSpPr>
            <a:spLocks noGrp="1"/>
          </p:cNvSpPr>
          <p:nvPr>
            <p:ph type="subTitle" idx="1"/>
          </p:nvPr>
        </p:nvSpPr>
        <p:spPr>
          <a:xfrm>
            <a:off x="412796" y="270280"/>
            <a:ext cx="9144000" cy="1796451"/>
          </a:xfrm>
        </p:spPr>
        <p:txBody>
          <a:bodyPr/>
          <a:lstStyle/>
          <a:p>
            <a:pPr>
              <a:lnSpc>
                <a:spcPct val="90000"/>
              </a:lnSpc>
            </a:pPr>
            <a:r>
              <a:rPr lang="en-US" sz="5400" dirty="0"/>
              <a:t>2020 ParticipACTION Report Card on </a:t>
            </a:r>
          </a:p>
          <a:p>
            <a:pPr>
              <a:lnSpc>
                <a:spcPct val="90000"/>
              </a:lnSpc>
            </a:pPr>
            <a:r>
              <a:rPr lang="en-US" sz="5400" dirty="0"/>
              <a:t>Physical Activity </a:t>
            </a:r>
          </a:p>
          <a:p>
            <a:pPr>
              <a:lnSpc>
                <a:spcPct val="90000"/>
              </a:lnSpc>
            </a:pPr>
            <a:r>
              <a:rPr lang="en-US" sz="5400" dirty="0"/>
              <a:t>for Children </a:t>
            </a:r>
          </a:p>
          <a:p>
            <a:pPr>
              <a:lnSpc>
                <a:spcPct val="90000"/>
              </a:lnSpc>
            </a:pPr>
            <a:r>
              <a:rPr lang="en-US" sz="5400" dirty="0"/>
              <a:t>and Youth</a:t>
            </a:r>
          </a:p>
        </p:txBody>
      </p:sp>
      <p:sp>
        <p:nvSpPr>
          <p:cNvPr id="11" name="Subtitle 2">
            <a:extLst>
              <a:ext uri="{FF2B5EF4-FFF2-40B4-BE49-F238E27FC236}">
                <a16:creationId xmlns:a16="http://schemas.microsoft.com/office/drawing/2014/main" id="{59DD8F74-2188-47FA-A6A8-C7F072CF55A7}"/>
              </a:ext>
            </a:extLst>
          </p:cNvPr>
          <p:cNvSpPr txBox="1">
            <a:spLocks/>
          </p:cNvSpPr>
          <p:nvPr/>
        </p:nvSpPr>
        <p:spPr>
          <a:xfrm>
            <a:off x="563716" y="4197108"/>
            <a:ext cx="1708967" cy="430189"/>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Wingdings" charset="2"/>
              <a:buNone/>
            </a:pPr>
            <a:r>
              <a:rPr lang="en-CA" dirty="0">
                <a:solidFill>
                  <a:srgbClr val="50287D"/>
                </a:solidFill>
              </a:rPr>
              <a:t>June 2020</a:t>
            </a:r>
          </a:p>
        </p:txBody>
      </p:sp>
    </p:spTree>
    <p:extLst>
      <p:ext uri="{BB962C8B-B14F-4D97-AF65-F5344CB8AC3E}">
        <p14:creationId xmlns:p14="http://schemas.microsoft.com/office/powerpoint/2010/main" val="378021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10</a:t>
            </a:fld>
            <a:endParaRPr lang="en-US" dirty="0"/>
          </a:p>
        </p:txBody>
      </p:sp>
      <p:pic>
        <p:nvPicPr>
          <p:cNvPr id="4" name="Picture 3">
            <a:extLst>
              <a:ext uri="{FF2B5EF4-FFF2-40B4-BE49-F238E27FC236}">
                <a16:creationId xmlns:a16="http://schemas.microsoft.com/office/drawing/2014/main" id="{9F290E71-5E43-4389-BAC1-887A3D43AC73}"/>
              </a:ext>
            </a:extLst>
          </p:cNvPr>
          <p:cNvPicPr>
            <a:picLocks noChangeAspect="1"/>
          </p:cNvPicPr>
          <p:nvPr/>
        </p:nvPicPr>
        <p:blipFill>
          <a:blip r:embed="rId3"/>
          <a:stretch>
            <a:fillRect/>
          </a:stretch>
        </p:blipFill>
        <p:spPr>
          <a:xfrm>
            <a:off x="4150036" y="1346010"/>
            <a:ext cx="3686805" cy="4578933"/>
          </a:xfrm>
          <a:prstGeom prst="rect">
            <a:avLst/>
          </a:prstGeom>
        </p:spPr>
      </p:pic>
      <p:sp>
        <p:nvSpPr>
          <p:cNvPr id="5" name="Title 16">
            <a:extLst>
              <a:ext uri="{FF2B5EF4-FFF2-40B4-BE49-F238E27FC236}">
                <a16:creationId xmlns:a16="http://schemas.microsoft.com/office/drawing/2014/main" id="{7BE6AA66-CFAD-4C72-9606-228FAA10CB94}"/>
              </a:ext>
            </a:extLst>
          </p:cNvPr>
          <p:cNvSpPr>
            <a:spLocks noGrp="1"/>
          </p:cNvSpPr>
          <p:nvPr>
            <p:ph type="title"/>
          </p:nvPr>
        </p:nvSpPr>
        <p:spPr>
          <a:xfrm>
            <a:off x="523240" y="234975"/>
            <a:ext cx="10515600" cy="1322530"/>
          </a:xfrm>
        </p:spPr>
        <p:txBody>
          <a:bodyPr/>
          <a:lstStyle/>
          <a:p>
            <a:r>
              <a:rPr lang="en-US" dirty="0"/>
              <a:t>Conceptual Model </a:t>
            </a:r>
          </a:p>
        </p:txBody>
      </p:sp>
    </p:spTree>
    <p:extLst>
      <p:ext uri="{BB962C8B-B14F-4D97-AF65-F5344CB8AC3E}">
        <p14:creationId xmlns:p14="http://schemas.microsoft.com/office/powerpoint/2010/main" val="379811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11</a:t>
            </a:fld>
            <a:endParaRPr lang="en-US" dirty="0"/>
          </a:p>
        </p:txBody>
      </p:sp>
      <p:sp>
        <p:nvSpPr>
          <p:cNvPr id="8" name="Title 16">
            <a:extLst>
              <a:ext uri="{FF2B5EF4-FFF2-40B4-BE49-F238E27FC236}">
                <a16:creationId xmlns:a16="http://schemas.microsoft.com/office/drawing/2014/main" id="{8B5B8D71-B31A-4861-AE98-228AEE8B9363}"/>
              </a:ext>
            </a:extLst>
          </p:cNvPr>
          <p:cNvSpPr>
            <a:spLocks noGrp="1"/>
          </p:cNvSpPr>
          <p:nvPr>
            <p:ph type="title"/>
          </p:nvPr>
        </p:nvSpPr>
        <p:spPr>
          <a:xfrm>
            <a:off x="523240" y="234975"/>
            <a:ext cx="10515600" cy="1322530"/>
          </a:xfrm>
        </p:spPr>
        <p:txBody>
          <a:bodyPr/>
          <a:lstStyle/>
          <a:p>
            <a:r>
              <a:rPr lang="en-US" dirty="0"/>
              <a:t>Indicators</a:t>
            </a:r>
          </a:p>
        </p:txBody>
      </p:sp>
      <p:sp>
        <p:nvSpPr>
          <p:cNvPr id="9" name="Content Placeholder 3">
            <a:extLst>
              <a:ext uri="{FF2B5EF4-FFF2-40B4-BE49-F238E27FC236}">
                <a16:creationId xmlns:a16="http://schemas.microsoft.com/office/drawing/2014/main" id="{DF0D022B-3802-4142-8B67-4815C6FDD1BA}"/>
              </a:ext>
            </a:extLst>
          </p:cNvPr>
          <p:cNvSpPr>
            <a:spLocks noGrp="1"/>
          </p:cNvSpPr>
          <p:nvPr>
            <p:ph sz="quarter" idx="15"/>
          </p:nvPr>
        </p:nvSpPr>
        <p:spPr>
          <a:xfrm>
            <a:off x="523239" y="1306689"/>
            <a:ext cx="10788227" cy="4244622"/>
          </a:xfrm>
        </p:spPr>
        <p:txBody>
          <a:bodyPr>
            <a:normAutofit/>
          </a:bodyPr>
          <a:lstStyle/>
          <a:p>
            <a:pPr marL="0" indent="0">
              <a:lnSpc>
                <a:spcPct val="100000"/>
              </a:lnSpc>
              <a:buNone/>
            </a:pPr>
            <a:r>
              <a:rPr lang="en-CA" dirty="0"/>
              <a:t>Children’s movement behaviours are affected by the family, home, school, community, government and environment.</a:t>
            </a:r>
          </a:p>
          <a:p>
            <a:pPr marL="0" indent="0">
              <a:lnSpc>
                <a:spcPct val="100000"/>
              </a:lnSpc>
              <a:buNone/>
            </a:pPr>
            <a:endParaRPr lang="en-CA" dirty="0"/>
          </a:p>
          <a:p>
            <a:pPr>
              <a:lnSpc>
                <a:spcPct val="100000"/>
              </a:lnSpc>
            </a:pPr>
            <a:r>
              <a:rPr lang="en-US" b="1" dirty="0"/>
              <a:t>Daily Behaviours: </a:t>
            </a:r>
            <a:r>
              <a:rPr lang="en-US" dirty="0"/>
              <a:t>Overall Physical Activity, Active Play, Active Transport, Organized Sport, Physical Education, Sedentary Behaviours, Sleep, and 24-Hour Movement Guidelines</a:t>
            </a:r>
          </a:p>
          <a:p>
            <a:pPr>
              <a:lnSpc>
                <a:spcPct val="100000"/>
              </a:lnSpc>
            </a:pPr>
            <a:endParaRPr lang="en-US" dirty="0"/>
          </a:p>
          <a:p>
            <a:pPr>
              <a:lnSpc>
                <a:spcPct val="100000"/>
              </a:lnSpc>
            </a:pPr>
            <a:r>
              <a:rPr lang="en-US" b="1" dirty="0"/>
              <a:t>Individual Characteristics</a:t>
            </a:r>
            <a:r>
              <a:rPr lang="en-US" dirty="0"/>
              <a:t>: Physical Literacy and Physical Fitness</a:t>
            </a:r>
          </a:p>
          <a:p>
            <a:pPr>
              <a:lnSpc>
                <a:spcPct val="100000"/>
              </a:lnSpc>
            </a:pPr>
            <a:endParaRPr lang="en-US" dirty="0"/>
          </a:p>
          <a:p>
            <a:pPr>
              <a:lnSpc>
                <a:spcPct val="100000"/>
              </a:lnSpc>
            </a:pPr>
            <a:r>
              <a:rPr lang="en-US" b="1" dirty="0"/>
              <a:t>Spaces and Places: </a:t>
            </a:r>
            <a:r>
              <a:rPr lang="en-US" dirty="0"/>
              <a:t>Household, School , Community and Environment</a:t>
            </a:r>
          </a:p>
          <a:p>
            <a:pPr>
              <a:lnSpc>
                <a:spcPct val="100000"/>
              </a:lnSpc>
            </a:pPr>
            <a:endParaRPr lang="en-US" dirty="0"/>
          </a:p>
          <a:p>
            <a:pPr>
              <a:lnSpc>
                <a:spcPct val="100000"/>
              </a:lnSpc>
            </a:pPr>
            <a:r>
              <a:rPr lang="en-US" b="1" dirty="0"/>
              <a:t>Strategy and Investments: </a:t>
            </a:r>
            <a:r>
              <a:rPr lang="en-US" dirty="0"/>
              <a:t>Government</a:t>
            </a:r>
          </a:p>
          <a:p>
            <a:pPr marL="0" indent="0">
              <a:lnSpc>
                <a:spcPct val="100000"/>
              </a:lnSpc>
              <a:buNone/>
            </a:pPr>
            <a:endParaRPr lang="en-US" dirty="0"/>
          </a:p>
        </p:txBody>
      </p:sp>
    </p:spTree>
    <p:extLst>
      <p:ext uri="{BB962C8B-B14F-4D97-AF65-F5344CB8AC3E}">
        <p14:creationId xmlns:p14="http://schemas.microsoft.com/office/powerpoint/2010/main" val="336889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12</a:t>
            </a:fld>
            <a:endParaRPr lang="en-US" dirty="0"/>
          </a:p>
        </p:txBody>
      </p:sp>
      <p:sp>
        <p:nvSpPr>
          <p:cNvPr id="8" name="Title 16">
            <a:extLst>
              <a:ext uri="{FF2B5EF4-FFF2-40B4-BE49-F238E27FC236}">
                <a16:creationId xmlns:a16="http://schemas.microsoft.com/office/drawing/2014/main" id="{8B5B8D71-B31A-4861-AE98-228AEE8B9363}"/>
              </a:ext>
            </a:extLst>
          </p:cNvPr>
          <p:cNvSpPr>
            <a:spLocks noGrp="1"/>
          </p:cNvSpPr>
          <p:nvPr>
            <p:ph type="title"/>
          </p:nvPr>
        </p:nvSpPr>
        <p:spPr>
          <a:xfrm>
            <a:off x="523240" y="234975"/>
            <a:ext cx="10515600" cy="1322530"/>
          </a:xfrm>
        </p:spPr>
        <p:txBody>
          <a:bodyPr/>
          <a:lstStyle/>
          <a:p>
            <a:r>
              <a:rPr lang="en-US" dirty="0"/>
              <a:t>Methodology</a:t>
            </a:r>
          </a:p>
        </p:txBody>
      </p:sp>
      <p:sp>
        <p:nvSpPr>
          <p:cNvPr id="7" name="Content Placeholder 3">
            <a:extLst>
              <a:ext uri="{FF2B5EF4-FFF2-40B4-BE49-F238E27FC236}">
                <a16:creationId xmlns:a16="http://schemas.microsoft.com/office/drawing/2014/main" id="{6187E70B-7272-4673-A31E-DF84AD96F2C4}"/>
              </a:ext>
            </a:extLst>
          </p:cNvPr>
          <p:cNvSpPr>
            <a:spLocks noGrp="1"/>
          </p:cNvSpPr>
          <p:nvPr>
            <p:ph sz="quarter" idx="15"/>
          </p:nvPr>
        </p:nvSpPr>
        <p:spPr>
          <a:xfrm>
            <a:off x="523240" y="1384068"/>
            <a:ext cx="11145520" cy="4089863"/>
          </a:xfrm>
        </p:spPr>
        <p:txBody>
          <a:bodyPr>
            <a:noAutofit/>
          </a:bodyPr>
          <a:lstStyle/>
          <a:p>
            <a:pPr marL="0" indent="0">
              <a:lnSpc>
                <a:spcPct val="100000"/>
              </a:lnSpc>
              <a:buNone/>
            </a:pPr>
            <a:r>
              <a:rPr lang="en-CA" dirty="0"/>
              <a:t>Our interdisciplinary research team identifies and assesses Report Card indicators to determine grade assignments based on the best available data, research and key issue areas from the past two years, all of which are included in the Full Report. </a:t>
            </a:r>
          </a:p>
          <a:p>
            <a:pPr>
              <a:lnSpc>
                <a:spcPct val="100000"/>
              </a:lnSpc>
            </a:pPr>
            <a:endParaRPr lang="en-CA" dirty="0"/>
          </a:p>
          <a:p>
            <a:pPr marL="339725" lvl="1" indent="0">
              <a:lnSpc>
                <a:spcPct val="100000"/>
              </a:lnSpc>
              <a:buNone/>
            </a:pPr>
            <a:r>
              <a:rPr lang="en-US" dirty="0"/>
              <a:t>	</a:t>
            </a:r>
            <a:r>
              <a:rPr lang="en-US" b="1" dirty="0"/>
              <a:t>A</a:t>
            </a:r>
            <a:r>
              <a:rPr lang="en-US" dirty="0"/>
              <a:t> = We are succeeding with a large majority of children and youth.</a:t>
            </a:r>
          </a:p>
          <a:p>
            <a:pPr marL="339725" lvl="1" indent="0">
              <a:lnSpc>
                <a:spcPct val="100000"/>
              </a:lnSpc>
              <a:buNone/>
            </a:pPr>
            <a:r>
              <a:rPr lang="en-US" dirty="0"/>
              <a:t>	</a:t>
            </a:r>
            <a:r>
              <a:rPr lang="en-US" b="1" dirty="0"/>
              <a:t>B</a:t>
            </a:r>
            <a:r>
              <a:rPr lang="en-US" dirty="0"/>
              <a:t> = We are succeeding with well over half of children and youth.</a:t>
            </a:r>
          </a:p>
          <a:p>
            <a:pPr marL="339725" lvl="1" indent="0">
              <a:lnSpc>
                <a:spcPct val="100000"/>
              </a:lnSpc>
              <a:buNone/>
            </a:pPr>
            <a:r>
              <a:rPr lang="en-US" dirty="0"/>
              <a:t>	</a:t>
            </a:r>
            <a:r>
              <a:rPr lang="en-US" b="1" dirty="0"/>
              <a:t>C </a:t>
            </a:r>
            <a:r>
              <a:rPr lang="en-US" dirty="0"/>
              <a:t>= We are succeeding with about half of children and youth.</a:t>
            </a:r>
          </a:p>
          <a:p>
            <a:pPr marL="339725" lvl="1" indent="0">
              <a:lnSpc>
                <a:spcPct val="100000"/>
              </a:lnSpc>
              <a:buNone/>
            </a:pPr>
            <a:r>
              <a:rPr lang="en-US" dirty="0"/>
              <a:t>	</a:t>
            </a:r>
            <a:r>
              <a:rPr lang="en-US" b="1" dirty="0"/>
              <a:t>D</a:t>
            </a:r>
            <a:r>
              <a:rPr lang="en-US" dirty="0"/>
              <a:t> = We are succeeding with less than half, but some, children and youth.</a:t>
            </a:r>
          </a:p>
          <a:p>
            <a:pPr marL="339725" lvl="1" indent="0">
              <a:lnSpc>
                <a:spcPct val="100000"/>
              </a:lnSpc>
              <a:buNone/>
            </a:pPr>
            <a:r>
              <a:rPr lang="en-US" dirty="0"/>
              <a:t>	</a:t>
            </a:r>
            <a:r>
              <a:rPr lang="en-US" b="1" dirty="0"/>
              <a:t>F </a:t>
            </a:r>
            <a:r>
              <a:rPr lang="en-US" dirty="0"/>
              <a:t>= We are succeeding with very few children and youth.</a:t>
            </a:r>
          </a:p>
          <a:p>
            <a:pPr marL="0" indent="0">
              <a:lnSpc>
                <a:spcPct val="100000"/>
              </a:lnSpc>
              <a:buNone/>
            </a:pPr>
            <a:endParaRPr lang="en-CA" dirty="0"/>
          </a:p>
          <a:p>
            <a:pPr marL="0" indent="0">
              <a:lnSpc>
                <a:spcPct val="100000"/>
              </a:lnSpc>
              <a:buNone/>
            </a:pPr>
            <a:r>
              <a:rPr lang="en-CA" dirty="0"/>
              <a:t>Although no longer factoring into grade assignments, trends over time and disparities related to factors such as age, gender or household income are highlighted where applicable</a:t>
            </a:r>
            <a:endParaRPr lang="en-US" dirty="0"/>
          </a:p>
        </p:txBody>
      </p:sp>
    </p:spTree>
    <p:extLst>
      <p:ext uri="{BB962C8B-B14F-4D97-AF65-F5344CB8AC3E}">
        <p14:creationId xmlns:p14="http://schemas.microsoft.com/office/powerpoint/2010/main" val="854868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D6826286-6200-4401-8949-9CC0B7EBEF7D}"/>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The Grades</a:t>
            </a:r>
          </a:p>
        </p:txBody>
      </p:sp>
      <p:cxnSp>
        <p:nvCxnSpPr>
          <p:cNvPr id="10" name="Straight Connector 9">
            <a:extLst>
              <a:ext uri="{FF2B5EF4-FFF2-40B4-BE49-F238E27FC236}">
                <a16:creationId xmlns:a16="http://schemas.microsoft.com/office/drawing/2014/main" id="{4964B049-2D4F-4D04-8C9C-A0DD193CFB0B}"/>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FD69ED1-51C5-4ACE-852A-6369367240F0}"/>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a:solidFill>
                  <a:srgbClr val="50287D"/>
                </a:solidFill>
              </a:rPr>
              <a:t>Daily Behaviours</a:t>
            </a:r>
          </a:p>
        </p:txBody>
      </p:sp>
      <p:pic>
        <p:nvPicPr>
          <p:cNvPr id="15" name="Picture 14" descr="A person holding a baby&#10;&#10;Description automatically generated">
            <a:extLst>
              <a:ext uri="{FF2B5EF4-FFF2-40B4-BE49-F238E27FC236}">
                <a16:creationId xmlns:a16="http://schemas.microsoft.com/office/drawing/2014/main" id="{1139272B-8B8F-44D4-B411-DF5D126F92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52" b="3584"/>
          <a:stretch/>
        </p:blipFill>
        <p:spPr>
          <a:xfrm>
            <a:off x="8211565" y="1393075"/>
            <a:ext cx="3416719" cy="4784483"/>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411136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14</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Overall Physical Activity </a:t>
            </a:r>
          </a:p>
        </p:txBody>
      </p:sp>
      <p:pic>
        <p:nvPicPr>
          <p:cNvPr id="13" name="Picture 12" descr="A picture containing toy&#10;&#10;Description automatically generated">
            <a:extLst>
              <a:ext uri="{FF2B5EF4-FFF2-40B4-BE49-F238E27FC236}">
                <a16:creationId xmlns:a16="http://schemas.microsoft.com/office/drawing/2014/main" id="{D01158E3-070A-4F7E-BC13-29BCCC6146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521" t="6800" r="12737" b="19927"/>
          <a:stretch/>
        </p:blipFill>
        <p:spPr>
          <a:xfrm>
            <a:off x="452284" y="1395726"/>
            <a:ext cx="3716594" cy="3692922"/>
          </a:xfrm>
          <a:prstGeom prst="rect">
            <a:avLst/>
          </a:prstGeom>
        </p:spPr>
      </p:pic>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68878" y="2078646"/>
            <a:ext cx="7325031" cy="2704748"/>
          </a:xfrm>
        </p:spPr>
        <p:txBody>
          <a:bodyPr>
            <a:normAutofit/>
          </a:bodyPr>
          <a:lstStyle/>
          <a:p>
            <a:pPr fontAlgn="base">
              <a:lnSpc>
                <a:spcPct val="100000"/>
              </a:lnSpc>
            </a:pPr>
            <a:r>
              <a:rPr lang="en-CA" dirty="0"/>
              <a:t>39% of 5- to 17-year-olds in Canada meet the physical activity recommendation within the Canadian 24-Hour Movement Guidelines for Children and Youth (2016-17 CHMS, Statistics Canada).</a:t>
            </a:r>
            <a:r>
              <a:rPr lang="en-CA" baseline="30000" dirty="0"/>
              <a:t>Custom analysis</a:t>
            </a:r>
            <a:r>
              <a:rPr lang="en-CA" dirty="0"/>
              <a:t> </a:t>
            </a:r>
          </a:p>
          <a:p>
            <a:pPr>
              <a:lnSpc>
                <a:spcPct val="100000"/>
              </a:lnSpc>
            </a:pPr>
            <a:r>
              <a:rPr lang="en-CA" dirty="0"/>
              <a:t>41% of 5- to 19-year-olds take at least 12,000 steps daily on average, which approximates the physical activity recommendation within the Canadian 24-Hour Movement Guidelines for Children and Youth (2018 CANPLAY, CFLRI).</a:t>
            </a:r>
            <a:r>
              <a:rPr lang="en-CA" baseline="30000" dirty="0"/>
              <a:t>46</a:t>
            </a:r>
            <a:r>
              <a:rPr lang="en-CA" dirty="0"/>
              <a:t> </a:t>
            </a:r>
          </a:p>
          <a:p>
            <a:pPr marL="0" indent="0">
              <a:lnSpc>
                <a:spcPct val="100000"/>
              </a:lnSpc>
              <a:buNone/>
            </a:pPr>
            <a:endParaRPr lang="en-CA" dirty="0"/>
          </a:p>
          <a:p>
            <a:pPr>
              <a:lnSpc>
                <a:spcPct val="100000"/>
              </a:lnSpc>
            </a:pPr>
            <a:endParaRPr lang="en-CA" baseline="30000" dirty="0"/>
          </a:p>
          <a:p>
            <a:pPr marL="0" indent="0">
              <a:lnSpc>
                <a:spcPct val="100000"/>
              </a:lnSpc>
              <a:buNone/>
            </a:pPr>
            <a:endParaRPr lang="en-CA" baseline="30000" dirty="0"/>
          </a:p>
          <a:p>
            <a:pPr>
              <a:lnSpc>
                <a:spcPct val="100000"/>
              </a:lnSpc>
            </a:pPr>
            <a:endParaRPr lang="en-CA" baseline="30000" dirty="0"/>
          </a:p>
          <a:p>
            <a:pPr marL="0" indent="0">
              <a:lnSpc>
                <a:spcPct val="100000"/>
              </a:lnSpc>
              <a:buNone/>
            </a:pPr>
            <a:endParaRPr lang="en-CA" dirty="0"/>
          </a:p>
        </p:txBody>
      </p:sp>
    </p:spTree>
    <p:extLst>
      <p:ext uri="{BB962C8B-B14F-4D97-AF65-F5344CB8AC3E}">
        <p14:creationId xmlns:p14="http://schemas.microsoft.com/office/powerpoint/2010/main" val="179725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15</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Overall Physical Activity </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How much light-intensity physical activity is needed within a 24-hour period for optimum health?</a:t>
            </a:r>
          </a:p>
          <a:p>
            <a:pPr fontAlgn="base">
              <a:lnSpc>
                <a:spcPct val="100000"/>
              </a:lnSpc>
            </a:pPr>
            <a:r>
              <a:rPr lang="en-CA" sz="1800" dirty="0"/>
              <a:t>Does the association between physical activity and health outcomes vary by type or domain of physical activity?</a:t>
            </a:r>
          </a:p>
          <a:p>
            <a:pPr fontAlgn="base">
              <a:lnSpc>
                <a:spcPct val="100000"/>
              </a:lnSpc>
            </a:pPr>
            <a:r>
              <a:rPr lang="en-CA" sz="1800" dirty="0"/>
              <a:t>What percentage of children and youth are 5, 10 or 20 minutes short of meeting the target. </a:t>
            </a:r>
          </a:p>
          <a:p>
            <a:pPr fontAlgn="base">
              <a:lnSpc>
                <a:spcPct val="100000"/>
              </a:lnSpc>
            </a:pPr>
            <a:r>
              <a:rPr lang="en-CA" sz="1800" dirty="0"/>
              <a:t>How to effectively promote physical activity among vulnerable groups?</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Physical activity promotion efforts should focus on reducing inequalities and inequities. </a:t>
            </a:r>
          </a:p>
          <a:p>
            <a:pPr fontAlgn="base">
              <a:lnSpc>
                <a:spcPct val="100000"/>
              </a:lnSpc>
            </a:pPr>
            <a:r>
              <a:rPr lang="en-CA" sz="1800" dirty="0"/>
              <a:t>Improve surveillance protocols and implement consistent criteria “for meeting the guidelines”. to allow for improved comparisons across years.</a:t>
            </a:r>
          </a:p>
          <a:p>
            <a:pPr fontAlgn="base">
              <a:lnSpc>
                <a:spcPct val="100000"/>
              </a:lnSpc>
            </a:pPr>
            <a:r>
              <a:rPr lang="en-CA" sz="1800" dirty="0"/>
              <a:t>Promote physical activity early and often. </a:t>
            </a:r>
          </a:p>
          <a:p>
            <a:pPr fontAlgn="base">
              <a:lnSpc>
                <a:spcPct val="100000"/>
              </a:lnSpc>
            </a:pPr>
            <a:r>
              <a:rPr lang="en-CA" sz="1800" dirty="0"/>
              <a:t>Consider important age- and sex-related differences in overall levels of physical activity.</a:t>
            </a:r>
          </a:p>
          <a:p>
            <a:pPr marL="0" indent="0">
              <a:lnSpc>
                <a:spcPct val="100000"/>
              </a:lnSpc>
              <a:buFont typeface="Wingdings" charset="2"/>
              <a:buNone/>
            </a:pP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pic>
        <p:nvPicPr>
          <p:cNvPr id="16" name="Picture 15" descr="A picture containing toy&#10;&#10;Description automatically generated">
            <a:extLst>
              <a:ext uri="{FF2B5EF4-FFF2-40B4-BE49-F238E27FC236}">
                <a16:creationId xmlns:a16="http://schemas.microsoft.com/office/drawing/2014/main" id="{65A40BD1-9BDB-4D51-96FC-35A5681ACD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521" t="6800" r="12737" b="19927"/>
          <a:stretch/>
        </p:blipFill>
        <p:spPr>
          <a:xfrm>
            <a:off x="10911318" y="0"/>
            <a:ext cx="1118644" cy="1111519"/>
          </a:xfrm>
          <a:prstGeom prst="rect">
            <a:avLst/>
          </a:prstGeom>
        </p:spPr>
      </p:pic>
    </p:spTree>
    <p:extLst>
      <p:ext uri="{BB962C8B-B14F-4D97-AF65-F5344CB8AC3E}">
        <p14:creationId xmlns:p14="http://schemas.microsoft.com/office/powerpoint/2010/main" val="2497269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an&#10;&#10;Description automatically generated">
            <a:extLst>
              <a:ext uri="{FF2B5EF4-FFF2-40B4-BE49-F238E27FC236}">
                <a16:creationId xmlns:a16="http://schemas.microsoft.com/office/drawing/2014/main" id="{A6212008-9619-48FA-98ED-2C286624DD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833" t="7003" r="12986" b="21977"/>
          <a:stretch/>
        </p:blipFill>
        <p:spPr>
          <a:xfrm>
            <a:off x="523240" y="1395726"/>
            <a:ext cx="3637937" cy="3579397"/>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16</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Active Play</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61177" y="2253760"/>
            <a:ext cx="6764593" cy="2350479"/>
          </a:xfrm>
        </p:spPr>
        <p:txBody>
          <a:bodyPr>
            <a:noAutofit/>
          </a:bodyPr>
          <a:lstStyle/>
          <a:p>
            <a:pPr fontAlgn="base">
              <a:lnSpc>
                <a:spcPct val="100000"/>
              </a:lnSpc>
            </a:pPr>
            <a:r>
              <a:rPr lang="en-CA" dirty="0"/>
              <a:t>21% of 5- to 11-year-olds in Canada spend several hours (&gt; 1.5 hours) a day in unorganized physical activity, according to their parents (2016-17 CHMS, Statistics Canada).</a:t>
            </a:r>
            <a:r>
              <a:rPr lang="en-CA" baseline="30000" dirty="0"/>
              <a:t>Custom analysis</a:t>
            </a:r>
          </a:p>
          <a:p>
            <a:pPr fontAlgn="base">
              <a:lnSpc>
                <a:spcPct val="100000"/>
              </a:lnSpc>
            </a:pPr>
            <a:r>
              <a:rPr lang="en-CA" dirty="0"/>
              <a:t>Children and youth in grades 6 to 10 in Canada report playing outdoors for 15 minutes per day, on average (2018 HBSC).</a:t>
            </a:r>
            <a:r>
              <a:rPr lang="en-CA" baseline="30000" dirty="0"/>
              <a:t>Custom analysis</a:t>
            </a:r>
          </a:p>
          <a:p>
            <a:pPr marL="0" indent="0">
              <a:lnSpc>
                <a:spcPct val="100000"/>
              </a:lnSpc>
              <a:buNone/>
            </a:pPr>
            <a:endParaRPr lang="en-CA" baseline="30000" dirty="0"/>
          </a:p>
          <a:p>
            <a:pPr>
              <a:lnSpc>
                <a:spcPct val="100000"/>
              </a:lnSpc>
            </a:pPr>
            <a:endParaRPr lang="en-CA" baseline="30000" dirty="0"/>
          </a:p>
          <a:p>
            <a:pPr marL="0" indent="0">
              <a:lnSpc>
                <a:spcPct val="100000"/>
              </a:lnSpc>
              <a:buNone/>
            </a:pPr>
            <a:endParaRPr lang="en-CA" dirty="0"/>
          </a:p>
        </p:txBody>
      </p:sp>
    </p:spTree>
    <p:extLst>
      <p:ext uri="{BB962C8B-B14F-4D97-AF65-F5344CB8AC3E}">
        <p14:creationId xmlns:p14="http://schemas.microsoft.com/office/powerpoint/2010/main" val="147219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an&#10;&#10;Description automatically generated">
            <a:extLst>
              <a:ext uri="{FF2B5EF4-FFF2-40B4-BE49-F238E27FC236}">
                <a16:creationId xmlns:a16="http://schemas.microsoft.com/office/drawing/2014/main" id="{B066B52B-DE1E-4B63-8CA7-80A56F83C4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833" t="7003" r="12986" b="21977"/>
          <a:stretch/>
        </p:blipFill>
        <p:spPr>
          <a:xfrm>
            <a:off x="10903514" y="-27517"/>
            <a:ext cx="1134252"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17</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Active Play</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Further research is required to establish a benchmark that is linked to health outcomes. </a:t>
            </a:r>
          </a:p>
          <a:p>
            <a:pPr fontAlgn="base">
              <a:lnSpc>
                <a:spcPct val="100000"/>
              </a:lnSpc>
            </a:pPr>
            <a:r>
              <a:rPr lang="en-CA" sz="1800" dirty="0"/>
              <a:t>A standardized, cost-effective, population-based measurement approach of active play is needed.</a:t>
            </a:r>
          </a:p>
          <a:p>
            <a:pPr fontAlgn="base">
              <a:lnSpc>
                <a:spcPct val="100000"/>
              </a:lnSpc>
            </a:pPr>
            <a:r>
              <a:rPr lang="en-CA" sz="1800" dirty="0"/>
              <a:t>How does play (or perception of play) vary with age?</a:t>
            </a:r>
          </a:p>
          <a:p>
            <a:pPr fontAlgn="base">
              <a:lnSpc>
                <a:spcPct val="100000"/>
              </a:lnSpc>
            </a:pPr>
            <a:r>
              <a:rPr lang="en-CA" sz="1800" dirty="0"/>
              <a:t>More research is needed on the contribution to play within various venues settings.</a:t>
            </a:r>
          </a:p>
          <a:p>
            <a:pPr fontAlgn="base">
              <a:lnSpc>
                <a:spcPct val="100000"/>
              </a:lnSpc>
            </a:pPr>
            <a:r>
              <a:rPr lang="en-CA" sz="1800" dirty="0"/>
              <a:t>How do levels of active play vary by features of the built environment?</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Promote and support outdoor play opportunities.</a:t>
            </a:r>
          </a:p>
          <a:p>
            <a:pPr fontAlgn="base">
              <a:lnSpc>
                <a:spcPct val="100000"/>
              </a:lnSpc>
            </a:pPr>
            <a:r>
              <a:rPr lang="en-CA" sz="1800" dirty="0"/>
              <a:t>Nurture frequent active play opportunities. </a:t>
            </a:r>
          </a:p>
          <a:p>
            <a:pPr marL="0" indent="0">
              <a:lnSpc>
                <a:spcPct val="100000"/>
              </a:lnSpc>
              <a:buFont typeface="Wingdings" charset="2"/>
              <a:buNone/>
            </a:pP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285378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02CFB951-0134-465D-823E-A0F8A9275A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850" t="9790" r="14980" b="22931"/>
          <a:stretch/>
        </p:blipFill>
        <p:spPr>
          <a:xfrm>
            <a:off x="599133" y="1557505"/>
            <a:ext cx="3486150" cy="3390901"/>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18</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Active Transportation</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429973"/>
            <a:ext cx="6764593" cy="1998054"/>
          </a:xfrm>
        </p:spPr>
        <p:txBody>
          <a:bodyPr>
            <a:noAutofit/>
          </a:bodyPr>
          <a:lstStyle/>
          <a:p>
            <a:pPr fontAlgn="base">
              <a:lnSpc>
                <a:spcPct val="100000"/>
              </a:lnSpc>
            </a:pPr>
            <a:r>
              <a:rPr lang="en-CA" dirty="0"/>
              <a:t>Based on parent- and self-report data in 5- to 19-year-olds in Canada, 21% typically use active modes of transportation (e.g., walk, bike), 63% use inactive modes (e.g., car, bus) and 16% use a combination of active and inactive modes of transportation to travel to and from school (2014-16 CANPLAY, CFLRI). </a:t>
            </a:r>
            <a:r>
              <a:rPr lang="en-CA" baseline="30000" dirty="0"/>
              <a:t>Custom analysis</a:t>
            </a:r>
          </a:p>
          <a:p>
            <a:pPr marL="0" indent="0">
              <a:lnSpc>
                <a:spcPct val="100000"/>
              </a:lnSpc>
              <a:buNone/>
            </a:pPr>
            <a:endParaRPr lang="en-CA" baseline="30000" dirty="0"/>
          </a:p>
          <a:p>
            <a:pPr>
              <a:lnSpc>
                <a:spcPct val="100000"/>
              </a:lnSpc>
            </a:pPr>
            <a:endParaRPr lang="en-CA" baseline="30000" dirty="0"/>
          </a:p>
          <a:p>
            <a:pPr marL="0" indent="0">
              <a:lnSpc>
                <a:spcPct val="100000"/>
              </a:lnSpc>
              <a:buNone/>
            </a:pPr>
            <a:endParaRPr lang="en-CA" dirty="0"/>
          </a:p>
        </p:txBody>
      </p:sp>
    </p:spTree>
    <p:extLst>
      <p:ext uri="{BB962C8B-B14F-4D97-AF65-F5344CB8AC3E}">
        <p14:creationId xmlns:p14="http://schemas.microsoft.com/office/powerpoint/2010/main" val="207432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933136A-3C36-4847-A01C-B0FACF732A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850" t="9790" r="14980" b="22931"/>
          <a:stretch/>
        </p:blipFill>
        <p:spPr>
          <a:xfrm>
            <a:off x="10903514" y="-27517"/>
            <a:ext cx="1147348"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9316086"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19</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Active Transportation</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8950734" cy="2704748"/>
          </a:xfrm>
        </p:spPr>
        <p:txBody>
          <a:bodyPr>
            <a:noAutofit/>
          </a:bodyPr>
          <a:lstStyle/>
          <a:p>
            <a:pPr fontAlgn="base">
              <a:lnSpc>
                <a:spcPct val="100000"/>
              </a:lnSpc>
            </a:pPr>
            <a:r>
              <a:rPr lang="en-CA" sz="1800" dirty="0"/>
              <a:t>How frequently do children and youth engage in active travel to and from destinations other than school?</a:t>
            </a:r>
          </a:p>
          <a:p>
            <a:pPr fontAlgn="base">
              <a:lnSpc>
                <a:spcPct val="100000"/>
              </a:lnSpc>
            </a:pPr>
            <a:r>
              <a:rPr lang="en-CA" sz="1800" dirty="0"/>
              <a:t>Researchers should consider using objective measures of active transportation (e.g., GPS loggers) in their studies.</a:t>
            </a:r>
          </a:p>
          <a:p>
            <a:pPr fontAlgn="base">
              <a:lnSpc>
                <a:spcPct val="100000"/>
              </a:lnSpc>
            </a:pPr>
            <a:r>
              <a:rPr lang="en-CA" sz="1800" dirty="0"/>
              <a:t>Active school travel intervention research is needed in Canada that includes appropriate time for follow-up.</a:t>
            </a:r>
          </a:p>
          <a:p>
            <a:pPr fontAlgn="base">
              <a:lnSpc>
                <a:spcPct val="100000"/>
              </a:lnSpc>
            </a:pPr>
            <a:r>
              <a:rPr lang="en-CA" sz="1800" dirty="0"/>
              <a:t>Research is needed that focuses on older children and the feasibility of interventions to promote active school travel among teenagers. </a:t>
            </a:r>
          </a:p>
          <a:p>
            <a:pPr fontAlgn="base">
              <a:lnSpc>
                <a:spcPct val="100000"/>
              </a:lnSpc>
            </a:pPr>
            <a:r>
              <a:rPr lang="en-CA" sz="1800" dirty="0"/>
              <a:t>How best can independent mobility be facilitated in children and youth? </a:t>
            </a:r>
          </a:p>
          <a:p>
            <a:pPr fontAlgn="base">
              <a:lnSpc>
                <a:spcPct val="100000"/>
              </a:lnSpc>
            </a:pPr>
            <a:r>
              <a:rPr lang="en-CA" sz="1800" dirty="0"/>
              <a:t>How do mixed modes of transportation contribute to the accumulation of daily physical activity?</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Tree>
    <p:extLst>
      <p:ext uri="{BB962C8B-B14F-4D97-AF65-F5344CB8AC3E}">
        <p14:creationId xmlns:p14="http://schemas.microsoft.com/office/powerpoint/2010/main" val="58156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quarter" idx="15"/>
          </p:nvPr>
        </p:nvSpPr>
        <p:spPr>
          <a:xfrm>
            <a:off x="523240" y="1869128"/>
            <a:ext cx="7315744" cy="3119744"/>
          </a:xfrm>
        </p:spPr>
        <p:txBody>
          <a:bodyPr>
            <a:noAutofit/>
          </a:bodyPr>
          <a:lstStyle/>
          <a:p>
            <a:pPr marL="0" indent="0">
              <a:lnSpc>
                <a:spcPct val="100000"/>
              </a:lnSpc>
              <a:buNone/>
            </a:pPr>
            <a:r>
              <a:rPr lang="en-CA" sz="3600" dirty="0"/>
              <a:t>Families play a crucial role in shaping and influencing all areas of kids’ lives including their physical activity, sedentary behaviour and sleep behaviours.</a:t>
            </a:r>
            <a:endParaRPr lang="en-CA" sz="2800" dirty="0"/>
          </a:p>
        </p:txBody>
      </p:sp>
      <p:pic>
        <p:nvPicPr>
          <p:cNvPr id="6" name="Picture 5" descr="A person holding a sign&#10;&#10;Description automatically generated">
            <a:extLst>
              <a:ext uri="{FF2B5EF4-FFF2-40B4-BE49-F238E27FC236}">
                <a16:creationId xmlns:a16="http://schemas.microsoft.com/office/drawing/2014/main" id="{0C274E6C-5C06-4A29-A48B-EDC74CC532D7}"/>
              </a:ext>
            </a:extLst>
          </p:cNvPr>
          <p:cNvPicPr>
            <a:picLocks noChangeAspect="1"/>
          </p:cNvPicPr>
          <p:nvPr/>
        </p:nvPicPr>
        <p:blipFill>
          <a:blip r:embed="rId2"/>
          <a:stretch>
            <a:fillRect/>
          </a:stretch>
        </p:blipFill>
        <p:spPr>
          <a:xfrm>
            <a:off x="8167456" y="1073064"/>
            <a:ext cx="3635555" cy="4711872"/>
          </a:xfrm>
          <a:prstGeom prst="rect">
            <a:avLst/>
          </a:prstGeom>
          <a:ln w="38100">
            <a:solidFill>
              <a:srgbClr val="50287D"/>
            </a:solidFill>
          </a:ln>
        </p:spPr>
      </p:pic>
      <p:sp>
        <p:nvSpPr>
          <p:cNvPr id="8" name="Title 16">
            <a:extLst>
              <a:ext uri="{FF2B5EF4-FFF2-40B4-BE49-F238E27FC236}">
                <a16:creationId xmlns:a16="http://schemas.microsoft.com/office/drawing/2014/main" id="{980C46E4-AC30-4DBD-9C80-59AF6C7D5D66}"/>
              </a:ext>
            </a:extLst>
          </p:cNvPr>
          <p:cNvSpPr>
            <a:spLocks noGrp="1"/>
          </p:cNvSpPr>
          <p:nvPr>
            <p:ph type="title"/>
          </p:nvPr>
        </p:nvSpPr>
        <p:spPr>
          <a:xfrm>
            <a:off x="523240" y="234975"/>
            <a:ext cx="10515600" cy="1322530"/>
          </a:xfrm>
        </p:spPr>
        <p:txBody>
          <a:bodyPr/>
          <a:lstStyle/>
          <a:p>
            <a:r>
              <a:rPr lang="en-US" dirty="0"/>
              <a:t>Cover Story</a:t>
            </a:r>
          </a:p>
        </p:txBody>
      </p:sp>
      <p:sp>
        <p:nvSpPr>
          <p:cNvPr id="5" name="Slide Number Placeholder 2">
            <a:extLst>
              <a:ext uri="{FF2B5EF4-FFF2-40B4-BE49-F238E27FC236}">
                <a16:creationId xmlns:a16="http://schemas.microsoft.com/office/drawing/2014/main" id="{68504B2F-6BAE-4CDB-AB6E-2F34803D9CCF}"/>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2</a:t>
            </a:fld>
            <a:endParaRPr lang="en-US" dirty="0"/>
          </a:p>
        </p:txBody>
      </p:sp>
    </p:spTree>
    <p:extLst>
      <p:ext uri="{BB962C8B-B14F-4D97-AF65-F5344CB8AC3E}">
        <p14:creationId xmlns:p14="http://schemas.microsoft.com/office/powerpoint/2010/main" val="179260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933136A-3C36-4847-A01C-B0FACF732A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850" t="9790" r="14980" b="22931"/>
          <a:stretch/>
        </p:blipFill>
        <p:spPr>
          <a:xfrm>
            <a:off x="10903514" y="-27517"/>
            <a:ext cx="1147348"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40" y="1754527"/>
            <a:ext cx="6036084"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20</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Active Transportation</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645559" cy="2704748"/>
          </a:xfrm>
        </p:spPr>
        <p:txBody>
          <a:bodyPr>
            <a:noAutofit/>
          </a:bodyPr>
          <a:lstStyle/>
          <a:p>
            <a:pPr fontAlgn="base">
              <a:lnSpc>
                <a:spcPct val="100000"/>
              </a:lnSpc>
            </a:pPr>
            <a:r>
              <a:rPr lang="en-CA" sz="1800" dirty="0"/>
              <a:t>Consider letting children walk or bicycle to destinations that are within a few kilometres of home.</a:t>
            </a:r>
          </a:p>
          <a:p>
            <a:pPr fontAlgn="base">
              <a:lnSpc>
                <a:spcPct val="100000"/>
              </a:lnSpc>
            </a:pPr>
            <a:r>
              <a:rPr lang="en-CA" sz="1800" dirty="0"/>
              <a:t>Create a culture of active transportation, similar to many European and African nations. </a:t>
            </a:r>
          </a:p>
          <a:p>
            <a:pPr fontAlgn="base">
              <a:lnSpc>
                <a:spcPct val="100000"/>
              </a:lnSpc>
            </a:pPr>
            <a:r>
              <a:rPr lang="en-CA" sz="1800" dirty="0"/>
              <a:t>Increase traffic control and supervision to facilitate active transportation in children and youth. </a:t>
            </a:r>
          </a:p>
          <a:p>
            <a:pPr fontAlgn="base">
              <a:lnSpc>
                <a:spcPct val="100000"/>
              </a:lnSpc>
            </a:pPr>
            <a:r>
              <a:rPr lang="en-CA" sz="1800" dirty="0"/>
              <a:t>Schools should develop an active school travel plan that encourages children to use active modes of transportation.</a:t>
            </a:r>
          </a:p>
          <a:p>
            <a:pPr fontAlgn="base">
              <a:lnSpc>
                <a:spcPct val="100000"/>
              </a:lnSpc>
            </a:pPr>
            <a:r>
              <a:rPr lang="en-CA" sz="1800" dirty="0"/>
              <a:t>Consider the use of “walking school buses”.</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a:t>
            </a:r>
          </a:p>
        </p:txBody>
      </p:sp>
      <p:pic>
        <p:nvPicPr>
          <p:cNvPr id="13" name="Picture 12" descr="A group of people standing next to a person&#10;&#10;Description automatically generated">
            <a:extLst>
              <a:ext uri="{FF2B5EF4-FFF2-40B4-BE49-F238E27FC236}">
                <a16:creationId xmlns:a16="http://schemas.microsoft.com/office/drawing/2014/main" id="{E911CED0-5EBB-496E-8D86-0BA28FFC56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4013" y="2224267"/>
            <a:ext cx="4664601" cy="3109734"/>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332773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C9640D1A-D36C-4C19-9B06-654EAE5648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6782" t="10262" r="15749" b="22458"/>
          <a:stretch/>
        </p:blipFill>
        <p:spPr>
          <a:xfrm>
            <a:off x="599133" y="1557504"/>
            <a:ext cx="3400425" cy="3390902"/>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21</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Organized Sport</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429973"/>
            <a:ext cx="6764593" cy="1998054"/>
          </a:xfrm>
        </p:spPr>
        <p:txBody>
          <a:bodyPr>
            <a:noAutofit/>
          </a:bodyPr>
          <a:lstStyle/>
          <a:p>
            <a:pPr fontAlgn="base">
              <a:lnSpc>
                <a:spcPct val="100000"/>
              </a:lnSpc>
            </a:pPr>
            <a:r>
              <a:rPr lang="en-CA" dirty="0"/>
              <a:t>According to parents, 77% of 5- to 19-year-olds participate in organized physical activities or sports (2014-16 CANPLAY, CFLRI).</a:t>
            </a:r>
            <a:r>
              <a:rPr lang="en-CA" baseline="30000" dirty="0"/>
              <a:t>109</a:t>
            </a:r>
          </a:p>
          <a:p>
            <a:pPr fontAlgn="base">
              <a:lnSpc>
                <a:spcPct val="100000"/>
              </a:lnSpc>
            </a:pPr>
            <a:r>
              <a:rPr lang="en-CA" dirty="0"/>
              <a:t>66% of students in grades 6 to 10 currently participate in individual and/or team sports, based on self-report data (2018 HBSC).</a:t>
            </a:r>
            <a:r>
              <a:rPr lang="en-CA" baseline="30000" dirty="0"/>
              <a:t>Custom analysis</a:t>
            </a:r>
          </a:p>
        </p:txBody>
      </p:sp>
    </p:spTree>
    <p:extLst>
      <p:ext uri="{BB962C8B-B14F-4D97-AF65-F5344CB8AC3E}">
        <p14:creationId xmlns:p14="http://schemas.microsoft.com/office/powerpoint/2010/main" val="77359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324477EB-9CAE-4DDD-9DF9-EF4810A021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782" t="10262" r="15749" b="22458"/>
          <a:stretch/>
        </p:blipFill>
        <p:spPr>
          <a:xfrm>
            <a:off x="10911073" y="-39368"/>
            <a:ext cx="1119134"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22</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Organized Sport</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Understanding the contribution of school-based vs. community-based sport participation is important.</a:t>
            </a:r>
          </a:p>
          <a:p>
            <a:pPr fontAlgn="base">
              <a:lnSpc>
                <a:spcPct val="100000"/>
              </a:lnSpc>
            </a:pPr>
            <a:r>
              <a:rPr lang="en-CA" sz="1800" dirty="0"/>
              <a:t>More data on physical activity and sport participation among Indigenous children and youth is needed. </a:t>
            </a:r>
          </a:p>
          <a:p>
            <a:pPr fontAlgn="base">
              <a:lnSpc>
                <a:spcPct val="100000"/>
              </a:lnSpc>
            </a:pPr>
            <a:r>
              <a:rPr lang="en-CA" sz="1800" dirty="0"/>
              <a:t>Examine the effectiveness of programs that subsidize sport participation for low-income families. </a:t>
            </a:r>
          </a:p>
          <a:p>
            <a:pPr fontAlgn="base">
              <a:lnSpc>
                <a:spcPct val="100000"/>
              </a:lnSpc>
            </a:pPr>
            <a:r>
              <a:rPr lang="en-CA" sz="1800" dirty="0"/>
              <a:t>Further understanding is required of children’s and youths’ engagement in sport in rural and remote regions of the country.</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Expose children to a variety of different sports as opposed to early sport specialization. </a:t>
            </a:r>
          </a:p>
          <a:p>
            <a:pPr fontAlgn="base">
              <a:lnSpc>
                <a:spcPct val="100000"/>
              </a:lnSpc>
            </a:pPr>
            <a:r>
              <a:rPr lang="en-CA" sz="1800" dirty="0"/>
              <a:t>Ensure sport offerings are inclusive of children with disabilities.</a:t>
            </a:r>
          </a:p>
          <a:p>
            <a:pPr fontAlgn="base">
              <a:lnSpc>
                <a:spcPct val="100000"/>
              </a:lnSpc>
            </a:pPr>
            <a:r>
              <a:rPr lang="en-CA" sz="1800" dirty="0"/>
              <a:t>Provide sport offerings that are attractive to children of new immigrant families and those from a variety of ethnic, socio-economic and cultural backgrounds. </a:t>
            </a:r>
          </a:p>
          <a:p>
            <a:pPr marL="0" indent="0">
              <a:lnSpc>
                <a:spcPct val="100000"/>
              </a:lnSpc>
              <a:buFont typeface="Wingdings" charset="2"/>
              <a:buNone/>
            </a:pP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345518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eel&#10;&#10;Description automatically generated">
            <a:extLst>
              <a:ext uri="{FF2B5EF4-FFF2-40B4-BE49-F238E27FC236}">
                <a16:creationId xmlns:a16="http://schemas.microsoft.com/office/drawing/2014/main" id="{38C09C8C-B07F-4162-96F9-04B0238FC9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6556" t="8637" r="15976" b="20680"/>
          <a:stretch/>
        </p:blipFill>
        <p:spPr>
          <a:xfrm>
            <a:off x="599132" y="1488635"/>
            <a:ext cx="3400425" cy="356235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23</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Physical Education</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429973"/>
            <a:ext cx="6764593" cy="1998054"/>
          </a:xfrm>
        </p:spPr>
        <p:txBody>
          <a:bodyPr>
            <a:noAutofit/>
          </a:bodyPr>
          <a:lstStyle/>
          <a:p>
            <a:pPr fontAlgn="base">
              <a:lnSpc>
                <a:spcPct val="100000"/>
              </a:lnSpc>
            </a:pPr>
            <a:r>
              <a:rPr lang="en-CA" dirty="0"/>
              <a:t>37% of 5- to 11-year-olds in Canada receive at least 150 minutes of physical activity per week during class time at school, according to their parents (2016-17 CHMS, Statistics Canada).</a:t>
            </a:r>
            <a:r>
              <a:rPr lang="en-CA" baseline="30000" dirty="0"/>
              <a:t>Custom analysis</a:t>
            </a:r>
          </a:p>
          <a:p>
            <a:pPr fontAlgn="base">
              <a:lnSpc>
                <a:spcPct val="100000"/>
              </a:lnSpc>
            </a:pPr>
            <a:r>
              <a:rPr lang="en-CA" dirty="0"/>
              <a:t>36% of 12- to 17-year-olds in Canada report getting at least 150 minutes of physical activity per week during class time and free time at school (2016-17 CHMS, Statistics Canada).</a:t>
            </a:r>
            <a:r>
              <a:rPr lang="en-CA" baseline="30000" dirty="0"/>
              <a:t>Custom analysis</a:t>
            </a:r>
          </a:p>
        </p:txBody>
      </p:sp>
    </p:spTree>
    <p:extLst>
      <p:ext uri="{BB962C8B-B14F-4D97-AF65-F5344CB8AC3E}">
        <p14:creationId xmlns:p14="http://schemas.microsoft.com/office/powerpoint/2010/main" val="38042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wheel&#10;&#10;Description automatically generated">
            <a:extLst>
              <a:ext uri="{FF2B5EF4-FFF2-40B4-BE49-F238E27FC236}">
                <a16:creationId xmlns:a16="http://schemas.microsoft.com/office/drawing/2014/main" id="{A161E62B-C639-457B-9649-763F148A50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56" t="8637" r="15976" b="20680"/>
          <a:stretch/>
        </p:blipFill>
        <p:spPr>
          <a:xfrm>
            <a:off x="10911073" y="-36250"/>
            <a:ext cx="1065273"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24</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Physical Education</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Examine the disconnect between PE/DPA policies and low adherence rates.</a:t>
            </a:r>
          </a:p>
          <a:p>
            <a:pPr fontAlgn="base">
              <a:lnSpc>
                <a:spcPct val="100000"/>
              </a:lnSpc>
            </a:pPr>
            <a:r>
              <a:rPr lang="en-CA" sz="1800" dirty="0"/>
              <a:t>Examine objectively measured physical activity levels in PE class.</a:t>
            </a:r>
          </a:p>
          <a:p>
            <a:pPr fontAlgn="base">
              <a:lnSpc>
                <a:spcPct val="100000"/>
              </a:lnSpc>
            </a:pPr>
            <a:r>
              <a:rPr lang="en-CA" sz="1800" dirty="0"/>
              <a:t>Accurate understanding of the uptake and implementation of DPA in schools is warranted. </a:t>
            </a:r>
          </a:p>
          <a:p>
            <a:pPr fontAlgn="base">
              <a:lnSpc>
                <a:spcPct val="100000"/>
              </a:lnSpc>
            </a:pPr>
            <a:r>
              <a:rPr lang="en-CA" sz="1800" dirty="0"/>
              <a:t>Update numbers on the proportion of students receiving instruction from PE specialists.</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Schools should treat PE and DPA with the same respect as they do core subjects.</a:t>
            </a:r>
          </a:p>
          <a:p>
            <a:pPr fontAlgn="base">
              <a:lnSpc>
                <a:spcPct val="100000"/>
              </a:lnSpc>
            </a:pPr>
            <a:r>
              <a:rPr lang="en-CA" sz="1800" dirty="0"/>
              <a:t>Focus on enjoyment and inclusiveness rather than on competition and specialization. </a:t>
            </a:r>
          </a:p>
          <a:p>
            <a:pPr fontAlgn="base">
              <a:lnSpc>
                <a:spcPct val="100000"/>
              </a:lnSpc>
            </a:pPr>
            <a:r>
              <a:rPr lang="en-CA" sz="1800" dirty="0"/>
              <a:t>Prioritize efforts to increase PE frequency and enhance the PE curriculum to support children’s and youths’ movement behaviours and learning. </a:t>
            </a:r>
          </a:p>
          <a:p>
            <a:pPr fontAlgn="base">
              <a:lnSpc>
                <a:spcPct val="100000"/>
              </a:lnSpc>
            </a:pPr>
            <a:r>
              <a:rPr lang="en-CA" sz="1800" dirty="0"/>
              <a:t>Invest in training generalist teachers in PE-specific skills.</a:t>
            </a:r>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1887507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A03BD78-E7FE-48FC-A272-7FF4A38E5F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874" t="8403" r="13657" b="22427"/>
          <a:stretch/>
        </p:blipFill>
        <p:spPr>
          <a:xfrm>
            <a:off x="689236" y="1488635"/>
            <a:ext cx="3400425" cy="348615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25</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Sedentary Behaviours</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156594"/>
            <a:ext cx="6764593" cy="2544812"/>
          </a:xfrm>
        </p:spPr>
        <p:txBody>
          <a:bodyPr>
            <a:noAutofit/>
          </a:bodyPr>
          <a:lstStyle/>
          <a:p>
            <a:pPr fontAlgn="base">
              <a:lnSpc>
                <a:spcPct val="100000"/>
              </a:lnSpc>
            </a:pPr>
            <a:r>
              <a:rPr lang="en-CA" dirty="0"/>
              <a:t>76% of 5- to 11-year-olds (2016-17 CHMS, Statistics Canada). </a:t>
            </a:r>
          </a:p>
          <a:p>
            <a:pPr lvl="1" fontAlgn="base">
              <a:lnSpc>
                <a:spcPct val="100000"/>
              </a:lnSpc>
            </a:pPr>
            <a:r>
              <a:rPr lang="en-CA" sz="1800" dirty="0"/>
              <a:t>More girls than boys in this age group meeting the recommendation (80% vs. 71%).</a:t>
            </a:r>
          </a:p>
          <a:p>
            <a:pPr fontAlgn="base">
              <a:lnSpc>
                <a:spcPct val="100000"/>
              </a:lnSpc>
            </a:pPr>
            <a:r>
              <a:rPr lang="en-CA" dirty="0"/>
              <a:t>28% of 12- to 17-year-olds (2016-17 CHMS, Statistics Canada).</a:t>
            </a:r>
          </a:p>
          <a:p>
            <a:pPr lvl="1" fontAlgn="base">
              <a:lnSpc>
                <a:spcPct val="100000"/>
              </a:lnSpc>
            </a:pPr>
            <a:r>
              <a:rPr lang="en-CA" sz="1800" dirty="0"/>
              <a:t>More girls than boys in this age group meeting the recommendation (30% vs. 25%).</a:t>
            </a:r>
          </a:p>
        </p:txBody>
      </p:sp>
    </p:spTree>
    <p:extLst>
      <p:ext uri="{BB962C8B-B14F-4D97-AF65-F5344CB8AC3E}">
        <p14:creationId xmlns:p14="http://schemas.microsoft.com/office/powerpoint/2010/main" val="3915087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D408E226-6BFB-4C41-86EB-AE3F2C9B7E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874" t="8403" r="13657" b="22427"/>
          <a:stretch/>
        </p:blipFill>
        <p:spPr>
          <a:xfrm>
            <a:off x="10921233" y="-39368"/>
            <a:ext cx="1088557"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26</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Sedentary Behaviours</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More data is needed on the amount of time children and youth spend on smartphones.</a:t>
            </a:r>
          </a:p>
          <a:p>
            <a:pPr fontAlgn="base">
              <a:lnSpc>
                <a:spcPct val="100000"/>
              </a:lnSpc>
            </a:pPr>
            <a:r>
              <a:rPr lang="en-CA" sz="1800" dirty="0"/>
              <a:t>More objective measurement of screen-based sedentary behaviours is needed.</a:t>
            </a:r>
          </a:p>
          <a:p>
            <a:pPr fontAlgn="base">
              <a:lnSpc>
                <a:spcPct val="100000"/>
              </a:lnSpc>
            </a:pPr>
            <a:r>
              <a:rPr lang="en-CA" sz="1800" dirty="0"/>
              <a:t>What is the impact of replacing screen-based sedentary behaviours with non-screen-based sedentary behaviours?</a:t>
            </a:r>
          </a:p>
          <a:p>
            <a:pPr fontAlgn="base">
              <a:lnSpc>
                <a:spcPct val="100000"/>
              </a:lnSpc>
            </a:pPr>
            <a:r>
              <a:rPr lang="en-CA" sz="1800" dirty="0"/>
              <a:t>Develop and validate a standardized questionnaire that captures multiple aspects of sedentary behaviour including screen time, passive travel, sitting at school, etc.</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Involve all family members in the creation of a family media plan. </a:t>
            </a:r>
          </a:p>
          <a:p>
            <a:pPr fontAlgn="base">
              <a:lnSpc>
                <a:spcPct val="100000"/>
              </a:lnSpc>
            </a:pPr>
            <a:r>
              <a:rPr lang="en-CA" sz="1800" dirty="0"/>
              <a:t>All family members should be mindful of their own time spent on screens. </a:t>
            </a:r>
          </a:p>
          <a:p>
            <a:pPr fontAlgn="base">
              <a:lnSpc>
                <a:spcPct val="100000"/>
              </a:lnSpc>
            </a:pPr>
            <a:r>
              <a:rPr lang="en-CA" sz="1800" dirty="0"/>
              <a:t>Be present and engaged when screen viewing and avoid using multiple screens at once (“stacking”). </a:t>
            </a:r>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184904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220640AC-85D6-48A8-8357-FC9B511A89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018" t="12543" r="10623" b="22068"/>
          <a:stretch/>
        </p:blipFill>
        <p:spPr>
          <a:xfrm>
            <a:off x="639037" y="1618319"/>
            <a:ext cx="3495676" cy="3295651"/>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27</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Sleep</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297497"/>
            <a:ext cx="6945435" cy="2263006"/>
          </a:xfrm>
        </p:spPr>
        <p:txBody>
          <a:bodyPr>
            <a:noAutofit/>
          </a:bodyPr>
          <a:lstStyle/>
          <a:p>
            <a:pPr fontAlgn="base">
              <a:lnSpc>
                <a:spcPct val="100000"/>
              </a:lnSpc>
            </a:pPr>
            <a:r>
              <a:rPr lang="en-CA" dirty="0"/>
              <a:t>Approximately 70% of school-aged children and youth in Canada meet the sleep recommendation within the Canadian 24-Hour Movement Guidelines for Children and Youth:</a:t>
            </a:r>
          </a:p>
          <a:p>
            <a:pPr lvl="1" fontAlgn="base">
              <a:lnSpc>
                <a:spcPct val="100000"/>
              </a:lnSpc>
            </a:pPr>
            <a:r>
              <a:rPr lang="en-CA" sz="1800" dirty="0"/>
              <a:t>74% of 5- to 17-year-olds (2014-15 CHMS, Statistics Canada).</a:t>
            </a:r>
            <a:r>
              <a:rPr lang="en-CA" baseline="30000" dirty="0"/>
              <a:t>Custom analysis</a:t>
            </a:r>
          </a:p>
          <a:p>
            <a:pPr lvl="1" fontAlgn="base">
              <a:lnSpc>
                <a:spcPct val="100000"/>
              </a:lnSpc>
            </a:pPr>
            <a:r>
              <a:rPr lang="en-CA" sz="1800" dirty="0"/>
              <a:t>65% of students in grades 6 to 10 (2018 HBSC).</a:t>
            </a:r>
            <a:r>
              <a:rPr lang="en-CA" baseline="30000" dirty="0"/>
              <a:t>Custom analysis</a:t>
            </a:r>
          </a:p>
        </p:txBody>
      </p:sp>
    </p:spTree>
    <p:extLst>
      <p:ext uri="{BB962C8B-B14F-4D97-AF65-F5344CB8AC3E}">
        <p14:creationId xmlns:p14="http://schemas.microsoft.com/office/powerpoint/2010/main" val="2917712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6B17D91-6879-479A-8F7B-98F433985A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018" t="12543" r="10623" b="22068"/>
          <a:stretch/>
        </p:blipFill>
        <p:spPr>
          <a:xfrm>
            <a:off x="10952984" y="-27517"/>
            <a:ext cx="1183734"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40" y="1754527"/>
            <a:ext cx="6036084"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28</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Sleep</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645559" cy="2704748"/>
          </a:xfrm>
        </p:spPr>
        <p:txBody>
          <a:bodyPr>
            <a:noAutofit/>
          </a:bodyPr>
          <a:lstStyle/>
          <a:p>
            <a:pPr fontAlgn="base">
              <a:lnSpc>
                <a:spcPct val="100000"/>
              </a:lnSpc>
            </a:pPr>
            <a:r>
              <a:rPr lang="en-CA" sz="1800" dirty="0"/>
              <a:t>Test the cost-effectiveness of public health policy recommendations aimed at improving sleep and health outcomes in children and youth. </a:t>
            </a:r>
          </a:p>
          <a:p>
            <a:pPr fontAlgn="base">
              <a:lnSpc>
                <a:spcPct val="100000"/>
              </a:lnSpc>
            </a:pPr>
            <a:r>
              <a:rPr lang="en-CA" sz="1800" dirty="0"/>
              <a:t>Objective monitoring of sleep is needed to have a better picture of sleep health of young Canadians. </a:t>
            </a:r>
          </a:p>
          <a:p>
            <a:pPr fontAlgn="base">
              <a:lnSpc>
                <a:spcPct val="100000"/>
              </a:lnSpc>
            </a:pPr>
            <a:r>
              <a:rPr lang="en-CA" sz="1800" dirty="0"/>
              <a:t>A consensus needs to be reached on the characteristics used to assess sleep health of the pediatric population. </a:t>
            </a:r>
          </a:p>
          <a:p>
            <a:pPr fontAlgn="base">
              <a:lnSpc>
                <a:spcPct val="100000"/>
              </a:lnSpc>
            </a:pPr>
            <a:r>
              <a:rPr lang="en-CA" sz="1800" dirty="0"/>
              <a:t>Sleep questions used in national health surveys need to be updated and validated to reflect new research.</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pic>
        <p:nvPicPr>
          <p:cNvPr id="10" name="Picture 9" descr="A picture containing indoor, sitting, pink, table&#10;&#10;Description automatically generated">
            <a:extLst>
              <a:ext uri="{FF2B5EF4-FFF2-40B4-BE49-F238E27FC236}">
                <a16:creationId xmlns:a16="http://schemas.microsoft.com/office/drawing/2014/main" id="{C8C00AE2-3253-4A9A-8CAF-6BA93675EA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123"/>
          <a:stretch/>
        </p:blipFill>
        <p:spPr>
          <a:xfrm>
            <a:off x="7233694" y="2268000"/>
            <a:ext cx="4260215" cy="3028493"/>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378594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6B17D91-6879-479A-8F7B-98F433985A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018" t="12543" r="10623" b="22068"/>
          <a:stretch/>
        </p:blipFill>
        <p:spPr>
          <a:xfrm>
            <a:off x="10952984" y="-27517"/>
            <a:ext cx="118373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29</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Sleep</a:t>
            </a:r>
          </a:p>
        </p:txBody>
      </p:sp>
      <p:sp>
        <p:nvSpPr>
          <p:cNvPr id="11" name="Rounded Rectangle 18">
            <a:extLst>
              <a:ext uri="{FF2B5EF4-FFF2-40B4-BE49-F238E27FC236}">
                <a16:creationId xmlns:a16="http://schemas.microsoft.com/office/drawing/2014/main" id="{E7C821D2-5BF4-4476-A467-5197BC3638B9}"/>
              </a:ext>
            </a:extLst>
          </p:cNvPr>
          <p:cNvSpPr/>
          <p:nvPr/>
        </p:nvSpPr>
        <p:spPr>
          <a:xfrm>
            <a:off x="523239" y="1735461"/>
            <a:ext cx="7734936"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C2A780EC-9029-404C-88EC-71E200F0DA09}"/>
              </a:ext>
            </a:extLst>
          </p:cNvPr>
          <p:cNvSpPr>
            <a:spLocks noGrp="1"/>
          </p:cNvSpPr>
          <p:nvPr>
            <p:ph sz="quarter" idx="15"/>
          </p:nvPr>
        </p:nvSpPr>
        <p:spPr>
          <a:xfrm>
            <a:off x="698091" y="2115342"/>
            <a:ext cx="7483884" cy="2704748"/>
          </a:xfrm>
        </p:spPr>
        <p:txBody>
          <a:bodyPr>
            <a:noAutofit/>
          </a:bodyPr>
          <a:lstStyle/>
          <a:p>
            <a:pPr fontAlgn="base">
              <a:lnSpc>
                <a:spcPct val="100000"/>
              </a:lnSpc>
            </a:pPr>
            <a:r>
              <a:rPr lang="en-CA" sz="1800" dirty="0"/>
              <a:t>Canada needs a national media campaign that aims to change the social norm around sleep as being a waste of time.</a:t>
            </a:r>
          </a:p>
          <a:p>
            <a:pPr fontAlgn="base">
              <a:lnSpc>
                <a:spcPct val="100000"/>
              </a:lnSpc>
            </a:pPr>
            <a:r>
              <a:rPr lang="en-CA" sz="1800" dirty="0"/>
              <a:t>Middle and high schools should not start classes earlier than 8:30 a.m. </a:t>
            </a:r>
          </a:p>
          <a:p>
            <a:pPr fontAlgn="base">
              <a:lnSpc>
                <a:spcPct val="100000"/>
              </a:lnSpc>
            </a:pPr>
            <a:r>
              <a:rPr lang="en-CA" sz="1800" dirty="0"/>
              <a:t>Daylight savings time should be eliminated.</a:t>
            </a:r>
          </a:p>
          <a:p>
            <a:pPr fontAlgn="base">
              <a:lnSpc>
                <a:spcPct val="100000"/>
              </a:lnSpc>
            </a:pPr>
            <a:r>
              <a:rPr lang="en-CA" sz="1800" dirty="0"/>
              <a:t>Extracurricular activities for adolescents should end no later than 9:00 p.m.</a:t>
            </a:r>
          </a:p>
          <a:p>
            <a:pPr fontAlgn="base">
              <a:lnSpc>
                <a:spcPct val="100000"/>
              </a:lnSpc>
            </a:pPr>
            <a:r>
              <a:rPr lang="en-CA" sz="1800" dirty="0"/>
              <a:t>Sleep health literacy should be integrated into school curriculums.</a:t>
            </a:r>
          </a:p>
          <a:p>
            <a:pPr marL="0" indent="0">
              <a:lnSpc>
                <a:spcPct val="100000"/>
              </a:lnSpc>
              <a:buNone/>
            </a:pPr>
            <a:endParaRPr lang="en-CA" sz="1800" dirty="0"/>
          </a:p>
        </p:txBody>
      </p:sp>
      <p:sp>
        <p:nvSpPr>
          <p:cNvPr id="15" name="Rounded Rectangle 4">
            <a:extLst>
              <a:ext uri="{FF2B5EF4-FFF2-40B4-BE49-F238E27FC236}">
                <a16:creationId xmlns:a16="http://schemas.microsoft.com/office/drawing/2014/main" id="{CB0BC690-6A96-46C2-ADE0-3A7A34212240}"/>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306183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23240" y="234975"/>
            <a:ext cx="10515600" cy="1322530"/>
          </a:xfrm>
        </p:spPr>
        <p:txBody>
          <a:bodyPr/>
          <a:lstStyle/>
          <a:p>
            <a:r>
              <a:rPr lang="en-US" dirty="0"/>
              <a:t>About the Report Card</a:t>
            </a:r>
          </a:p>
        </p:txBody>
      </p:sp>
      <p:sp>
        <p:nvSpPr>
          <p:cNvPr id="3" name="Slide Number Placeholder 2"/>
          <p:cNvSpPr>
            <a:spLocks noGrp="1"/>
          </p:cNvSpPr>
          <p:nvPr>
            <p:ph type="sldNum" sz="quarter" idx="12"/>
          </p:nvPr>
        </p:nvSpPr>
        <p:spPr/>
        <p:txBody>
          <a:bodyPr/>
          <a:lstStyle/>
          <a:p>
            <a:fld id="{2E2CF112-784E-8D47-AFCF-3A8375DC2646}" type="slidenum">
              <a:rPr lang="en-US" smtClean="0"/>
              <a:pPr/>
              <a:t>3</a:t>
            </a:fld>
            <a:endParaRPr lang="en-US" dirty="0"/>
          </a:p>
        </p:txBody>
      </p:sp>
      <p:sp>
        <p:nvSpPr>
          <p:cNvPr id="18" name="Content Placeholder 17"/>
          <p:cNvSpPr>
            <a:spLocks noGrp="1"/>
          </p:cNvSpPr>
          <p:nvPr>
            <p:ph sz="quarter" idx="15"/>
          </p:nvPr>
        </p:nvSpPr>
        <p:spPr>
          <a:xfrm>
            <a:off x="523240" y="1557505"/>
            <a:ext cx="6649917" cy="3545116"/>
          </a:xfrm>
        </p:spPr>
        <p:txBody>
          <a:bodyPr>
            <a:noAutofit/>
          </a:bodyPr>
          <a:lstStyle/>
          <a:p>
            <a:pPr marL="0" indent="0">
              <a:lnSpc>
                <a:spcPct val="100000"/>
              </a:lnSpc>
              <a:buNone/>
            </a:pPr>
            <a:r>
              <a:rPr lang="en-US" dirty="0"/>
              <a:t>The 2020 ParticipACTION Report Card on Physical Activity for Children and Youth is the most comprehensive assessment of child and youth physical activity in Canada. The Report Card synthesizes data from multiple sources, including the best available peer-reviewed research, to assign evidence-informed grades across 14 indicators. The Report Card has been replicated in over 50 cities, provinces and countries, where it has served as a blueprint for collecting and sharing knowledge about the physical activity of young people around the world. </a:t>
            </a:r>
          </a:p>
        </p:txBody>
      </p:sp>
      <p:pic>
        <p:nvPicPr>
          <p:cNvPr id="5" name="Picture 4" descr="A person lying on a bed&#10;&#10;Description automatically generated">
            <a:extLst>
              <a:ext uri="{FF2B5EF4-FFF2-40B4-BE49-F238E27FC236}">
                <a16:creationId xmlns:a16="http://schemas.microsoft.com/office/drawing/2014/main" id="{F4C69D09-98AE-46C6-A269-5FC33812F7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7899" y="1736676"/>
            <a:ext cx="4534541" cy="3186774"/>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74375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0C93D2BD-7B63-480E-8157-606294D63F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180" t="7787" r="17450" b="23233"/>
          <a:stretch/>
        </p:blipFill>
        <p:spPr>
          <a:xfrm>
            <a:off x="523239" y="1663973"/>
            <a:ext cx="3244216" cy="3476625"/>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30</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744186"/>
            <a:ext cx="6945435" cy="1941128"/>
          </a:xfrm>
        </p:spPr>
        <p:txBody>
          <a:bodyPr>
            <a:noAutofit/>
          </a:bodyPr>
          <a:lstStyle/>
          <a:p>
            <a:pPr fontAlgn="base">
              <a:lnSpc>
                <a:spcPct val="100000"/>
              </a:lnSpc>
            </a:pPr>
            <a:r>
              <a:rPr lang="en-CA" dirty="0"/>
              <a:t>Less than a fifth of children and youth in Canada meet all three recommendations within the Canadian 24-Hour Movement Guidelines for Children and Youth: </a:t>
            </a:r>
          </a:p>
          <a:p>
            <a:pPr lvl="1" fontAlgn="base">
              <a:lnSpc>
                <a:spcPct val="100000"/>
              </a:lnSpc>
            </a:pPr>
            <a:r>
              <a:rPr lang="en-CA" sz="1800" dirty="0"/>
              <a:t>15% of 5- to 17-year-olds (2014-15 CHMS, Statistics Canada).</a:t>
            </a:r>
            <a:r>
              <a:rPr lang="en-CA" baseline="30000" dirty="0"/>
              <a:t>Custom analysis</a:t>
            </a:r>
          </a:p>
          <a:p>
            <a:pPr lvl="1" fontAlgn="base">
              <a:lnSpc>
                <a:spcPct val="100000"/>
              </a:lnSpc>
            </a:pPr>
            <a:r>
              <a:rPr lang="en-CA" sz="1800" dirty="0"/>
              <a:t>10% of students in grades 6 to 10 (2018 HBSC).</a:t>
            </a:r>
            <a:r>
              <a:rPr lang="en-CA" baseline="30000" dirty="0"/>
              <a:t>Custom analysis</a:t>
            </a:r>
          </a:p>
        </p:txBody>
      </p:sp>
      <p:sp>
        <p:nvSpPr>
          <p:cNvPr id="9" name="Title 16">
            <a:extLst>
              <a:ext uri="{FF2B5EF4-FFF2-40B4-BE49-F238E27FC236}">
                <a16:creationId xmlns:a16="http://schemas.microsoft.com/office/drawing/2014/main" id="{B573E224-60C0-467F-9AC6-BD425FB17D18}"/>
              </a:ext>
            </a:extLst>
          </p:cNvPr>
          <p:cNvSpPr>
            <a:spLocks noGrp="1"/>
          </p:cNvSpPr>
          <p:nvPr>
            <p:ph type="title"/>
          </p:nvPr>
        </p:nvSpPr>
        <p:spPr>
          <a:xfrm>
            <a:off x="523240" y="501412"/>
            <a:ext cx="10947400" cy="1322530"/>
          </a:xfrm>
        </p:spPr>
        <p:txBody>
          <a:bodyPr>
            <a:noAutofit/>
          </a:bodyPr>
          <a:lstStyle/>
          <a:p>
            <a:r>
              <a:rPr lang="en-US" dirty="0"/>
              <a:t>24-Hour Movement Behaviours</a:t>
            </a:r>
          </a:p>
        </p:txBody>
      </p:sp>
    </p:spTree>
    <p:extLst>
      <p:ext uri="{BB962C8B-B14F-4D97-AF65-F5344CB8AC3E}">
        <p14:creationId xmlns:p14="http://schemas.microsoft.com/office/powerpoint/2010/main" val="1579821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rawing of a person&#10;&#10;Description automatically generated">
            <a:extLst>
              <a:ext uri="{FF2B5EF4-FFF2-40B4-BE49-F238E27FC236}">
                <a16:creationId xmlns:a16="http://schemas.microsoft.com/office/drawing/2014/main" id="{CB4DE7C1-EE14-4935-9957-B2627FE5B5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0" t="7787" r="17450" b="23233"/>
          <a:stretch/>
        </p:blipFill>
        <p:spPr>
          <a:xfrm>
            <a:off x="10921233" y="-39368"/>
            <a:ext cx="1041396"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2240287"/>
            <a:ext cx="5572761" cy="357136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31</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620167"/>
            <a:ext cx="5358581" cy="2704748"/>
          </a:xfrm>
        </p:spPr>
        <p:txBody>
          <a:bodyPr>
            <a:noAutofit/>
          </a:bodyPr>
          <a:lstStyle/>
          <a:p>
            <a:pPr fontAlgn="base">
              <a:lnSpc>
                <a:spcPct val="100000"/>
              </a:lnSpc>
            </a:pPr>
            <a:r>
              <a:rPr lang="en-CA" sz="1800" dirty="0"/>
              <a:t>More objective measurement of all movement behaviours is needed.</a:t>
            </a:r>
          </a:p>
          <a:p>
            <a:pPr fontAlgn="base">
              <a:lnSpc>
                <a:spcPct val="100000"/>
              </a:lnSpc>
            </a:pPr>
            <a:r>
              <a:rPr lang="en-CA" sz="1800" dirty="0"/>
              <a:t>Research is needed that examines intermediate combinations of movement behaviours (e.g., high physical activity + low sedentary behaviour + high sleep vs. low physical activity + high sedentary behaviour + low sleep). </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2056000"/>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2240287"/>
            <a:ext cx="5572761" cy="357136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620167"/>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Speak to parents, teachers and clinicians about how these behaviours contribute to the children’s overall health and well-being. </a:t>
            </a:r>
          </a:p>
          <a:p>
            <a:pPr fontAlgn="base">
              <a:lnSpc>
                <a:spcPct val="100000"/>
              </a:lnSpc>
            </a:pPr>
            <a:r>
              <a:rPr lang="en-CA" sz="1800" dirty="0"/>
              <a:t>Encourage parents to implement specific plans that support children’s movement behaviours.</a:t>
            </a:r>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2056000"/>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
        <p:nvSpPr>
          <p:cNvPr id="17" name="Title 16">
            <a:extLst>
              <a:ext uri="{FF2B5EF4-FFF2-40B4-BE49-F238E27FC236}">
                <a16:creationId xmlns:a16="http://schemas.microsoft.com/office/drawing/2014/main" id="{C5088FF9-74BB-4B2A-81F4-D1396CB094EE}"/>
              </a:ext>
            </a:extLst>
          </p:cNvPr>
          <p:cNvSpPr>
            <a:spLocks noGrp="1"/>
          </p:cNvSpPr>
          <p:nvPr>
            <p:ph type="title"/>
          </p:nvPr>
        </p:nvSpPr>
        <p:spPr>
          <a:xfrm>
            <a:off x="523240" y="501412"/>
            <a:ext cx="10947400" cy="1322530"/>
          </a:xfrm>
        </p:spPr>
        <p:txBody>
          <a:bodyPr>
            <a:noAutofit/>
          </a:bodyPr>
          <a:lstStyle/>
          <a:p>
            <a:r>
              <a:rPr lang="en-US" dirty="0"/>
              <a:t>24-Hour Movement Behaviours</a:t>
            </a:r>
          </a:p>
        </p:txBody>
      </p:sp>
    </p:spTree>
    <p:extLst>
      <p:ext uri="{BB962C8B-B14F-4D97-AF65-F5344CB8AC3E}">
        <p14:creationId xmlns:p14="http://schemas.microsoft.com/office/powerpoint/2010/main" val="3847124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on a swing&#10;&#10;Description automatically generated">
            <a:extLst>
              <a:ext uri="{FF2B5EF4-FFF2-40B4-BE49-F238E27FC236}">
                <a16:creationId xmlns:a16="http://schemas.microsoft.com/office/drawing/2014/main" id="{2282BFC4-2B6F-48A6-9972-B2BD870882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908" r="25234"/>
          <a:stretch/>
        </p:blipFill>
        <p:spPr>
          <a:xfrm>
            <a:off x="8100648" y="1531747"/>
            <a:ext cx="3638551" cy="4507139"/>
          </a:xfrm>
          <a:prstGeom prst="roundRect">
            <a:avLst>
              <a:gd name="adj" fmla="val 36274"/>
            </a:avLst>
          </a:prstGeom>
          <a:solidFill>
            <a:srgbClr val="FFFFFF">
              <a:shade val="85000"/>
            </a:srgbClr>
          </a:solidFill>
          <a:ln w="38100">
            <a:solidFill>
              <a:srgbClr val="50287D"/>
            </a:solidFill>
          </a:ln>
          <a:effectLst/>
        </p:spPr>
      </p:pic>
      <p:sp>
        <p:nvSpPr>
          <p:cNvPr id="12" name="Title 16">
            <a:extLst>
              <a:ext uri="{FF2B5EF4-FFF2-40B4-BE49-F238E27FC236}">
                <a16:creationId xmlns:a16="http://schemas.microsoft.com/office/drawing/2014/main" id="{1961255D-70C6-43E5-B57A-6E6ADAF0C352}"/>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The Grades</a:t>
            </a:r>
          </a:p>
        </p:txBody>
      </p:sp>
      <p:cxnSp>
        <p:nvCxnSpPr>
          <p:cNvPr id="13" name="Straight Connector 12">
            <a:extLst>
              <a:ext uri="{FF2B5EF4-FFF2-40B4-BE49-F238E27FC236}">
                <a16:creationId xmlns:a16="http://schemas.microsoft.com/office/drawing/2014/main" id="{2D18B242-5B8F-46FF-8ADB-372E01A375EB}"/>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562AB2E8-F802-4365-A375-9780B37CD4CB}"/>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a:solidFill>
                  <a:srgbClr val="50287D"/>
                </a:solidFill>
              </a:rPr>
              <a:t>Individual Characteristics</a:t>
            </a:r>
          </a:p>
        </p:txBody>
      </p:sp>
    </p:spTree>
    <p:extLst>
      <p:ext uri="{BB962C8B-B14F-4D97-AF65-F5344CB8AC3E}">
        <p14:creationId xmlns:p14="http://schemas.microsoft.com/office/powerpoint/2010/main" val="2441495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4FE9F4C1-636A-4F8E-A65C-132AA12824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236" t="11777" r="18130" b="22077"/>
          <a:stretch/>
        </p:blipFill>
        <p:spPr>
          <a:xfrm>
            <a:off x="599132" y="1641034"/>
            <a:ext cx="3257551" cy="3333751"/>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33</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a:t>Physical Literacy</a:t>
            </a:r>
          </a:p>
        </p:txBody>
      </p:sp>
      <p:sp>
        <p:nvSpPr>
          <p:cNvPr id="17" name="Content Placeholder 5">
            <a:extLst>
              <a:ext uri="{FF2B5EF4-FFF2-40B4-BE49-F238E27FC236}">
                <a16:creationId xmlns:a16="http://schemas.microsoft.com/office/drawing/2014/main" id="{BF87239E-9EB4-4E1D-A91E-714BBEAE4883}"/>
              </a:ext>
            </a:extLst>
          </p:cNvPr>
          <p:cNvSpPr>
            <a:spLocks noGrp="1"/>
          </p:cNvSpPr>
          <p:nvPr>
            <p:ph sz="quarter" idx="15"/>
          </p:nvPr>
        </p:nvSpPr>
        <p:spPr>
          <a:xfrm>
            <a:off x="4179765" y="2707072"/>
            <a:ext cx="6764593" cy="1443856"/>
          </a:xfrm>
        </p:spPr>
        <p:txBody>
          <a:bodyPr>
            <a:noAutofit/>
          </a:bodyPr>
          <a:lstStyle/>
          <a:p>
            <a:pPr fontAlgn="base">
              <a:lnSpc>
                <a:spcPct val="100000"/>
              </a:lnSpc>
            </a:pPr>
            <a:r>
              <a:rPr lang="en-CA" dirty="0"/>
              <a:t>36% of 8- to 12-year-olds in Canada assessed by the CAPL meet or exceed the minimum level recommended for physical literacy (2014-17 CAPL, HALO).</a:t>
            </a:r>
            <a:r>
              <a:rPr lang="en-CA" baseline="30000" dirty="0"/>
              <a:t>176</a:t>
            </a:r>
          </a:p>
        </p:txBody>
      </p:sp>
    </p:spTree>
    <p:extLst>
      <p:ext uri="{BB962C8B-B14F-4D97-AF65-F5344CB8AC3E}">
        <p14:creationId xmlns:p14="http://schemas.microsoft.com/office/powerpoint/2010/main" val="234415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a logo&#10;&#10;Description automatically generated">
            <a:extLst>
              <a:ext uri="{FF2B5EF4-FFF2-40B4-BE49-F238E27FC236}">
                <a16:creationId xmlns:a16="http://schemas.microsoft.com/office/drawing/2014/main" id="{A0A8098E-727D-43F1-9FE1-6452F5F225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236" t="11777" r="18130" b="22077"/>
          <a:stretch/>
        </p:blipFill>
        <p:spPr>
          <a:xfrm>
            <a:off x="10919299" y="0"/>
            <a:ext cx="1090491"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34</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a:t>Physical Literacy</a:t>
            </a:r>
          </a:p>
        </p:txBody>
      </p:sp>
      <p:sp>
        <p:nvSpPr>
          <p:cNvPr id="26" name="Rounded Rectangle 18">
            <a:extLst>
              <a:ext uri="{FF2B5EF4-FFF2-40B4-BE49-F238E27FC236}">
                <a16:creationId xmlns:a16="http://schemas.microsoft.com/office/drawing/2014/main" id="{B0C7283C-B8F9-48FA-9453-B897B12EDA39}"/>
              </a:ext>
            </a:extLst>
          </p:cNvPr>
          <p:cNvSpPr/>
          <p:nvPr/>
        </p:nvSpPr>
        <p:spPr>
          <a:xfrm>
            <a:off x="523239" y="1735461"/>
            <a:ext cx="7734936"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5">
            <a:extLst>
              <a:ext uri="{FF2B5EF4-FFF2-40B4-BE49-F238E27FC236}">
                <a16:creationId xmlns:a16="http://schemas.microsoft.com/office/drawing/2014/main" id="{79B39B18-4220-44A9-A259-D382A6CE8669}"/>
              </a:ext>
            </a:extLst>
          </p:cNvPr>
          <p:cNvSpPr>
            <a:spLocks noGrp="1"/>
          </p:cNvSpPr>
          <p:nvPr>
            <p:ph sz="quarter" idx="15"/>
          </p:nvPr>
        </p:nvSpPr>
        <p:spPr>
          <a:xfrm>
            <a:off x="698091" y="2115342"/>
            <a:ext cx="7483884" cy="2704748"/>
          </a:xfrm>
        </p:spPr>
        <p:txBody>
          <a:bodyPr>
            <a:noAutofit/>
          </a:bodyPr>
          <a:lstStyle/>
          <a:p>
            <a:pPr fontAlgn="base">
              <a:lnSpc>
                <a:spcPct val="100000"/>
              </a:lnSpc>
            </a:pPr>
            <a:r>
              <a:rPr lang="en-CA" sz="1800" dirty="0"/>
              <a:t>More evidence is required to support the role of physical literacy as a determinant of overall health. </a:t>
            </a:r>
          </a:p>
          <a:p>
            <a:pPr fontAlgn="base">
              <a:lnSpc>
                <a:spcPct val="100000"/>
              </a:lnSpc>
            </a:pPr>
            <a:r>
              <a:rPr lang="en-CA" sz="1800" dirty="0"/>
              <a:t>More physical literacy research among specific populations is needed.</a:t>
            </a:r>
          </a:p>
          <a:p>
            <a:pPr fontAlgn="base">
              <a:lnSpc>
                <a:spcPct val="100000"/>
              </a:lnSpc>
            </a:pPr>
            <a:r>
              <a:rPr lang="en-CA" sz="1800" dirty="0"/>
              <a:t>More research on physical literacy and sport injury prevention/management would benefit young athletes.</a:t>
            </a:r>
          </a:p>
          <a:p>
            <a:pPr fontAlgn="base">
              <a:lnSpc>
                <a:spcPct val="100000"/>
              </a:lnSpc>
            </a:pPr>
            <a:r>
              <a:rPr lang="en-CA" sz="1800" dirty="0"/>
              <a:t>Further assessment using validated measures of physical literacy is needed. </a:t>
            </a:r>
          </a:p>
          <a:p>
            <a:pPr fontAlgn="base">
              <a:lnSpc>
                <a:spcPct val="100000"/>
              </a:lnSpc>
            </a:pPr>
            <a:r>
              <a:rPr lang="en-CA" sz="1800" dirty="0"/>
              <a:t>Self-report questionnaires that assess physical literacy are needed. </a:t>
            </a:r>
          </a:p>
          <a:p>
            <a:pPr fontAlgn="base">
              <a:lnSpc>
                <a:spcPct val="100000"/>
              </a:lnSpc>
            </a:pPr>
            <a:r>
              <a:rPr lang="en-CA" sz="1800" dirty="0"/>
              <a:t>Development of tools that assess physical literacy in young children are required. </a:t>
            </a:r>
          </a:p>
          <a:p>
            <a:pPr marL="0" indent="0">
              <a:lnSpc>
                <a:spcPct val="100000"/>
              </a:lnSpc>
              <a:buNone/>
            </a:pPr>
            <a:endParaRPr lang="en-CA" sz="1800" dirty="0"/>
          </a:p>
        </p:txBody>
      </p:sp>
      <p:sp>
        <p:nvSpPr>
          <p:cNvPr id="28" name="Rounded Rectangle 4">
            <a:extLst>
              <a:ext uri="{FF2B5EF4-FFF2-40B4-BE49-F238E27FC236}">
                <a16:creationId xmlns:a16="http://schemas.microsoft.com/office/drawing/2014/main" id="{D9118B24-347F-4FB7-939F-C57BF406FCF1}"/>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Tree>
    <p:extLst>
      <p:ext uri="{BB962C8B-B14F-4D97-AF65-F5344CB8AC3E}">
        <p14:creationId xmlns:p14="http://schemas.microsoft.com/office/powerpoint/2010/main" val="594917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wo people sitting in a car&#10;&#10;Description automatically generated">
            <a:extLst>
              <a:ext uri="{FF2B5EF4-FFF2-40B4-BE49-F238E27FC236}">
                <a16:creationId xmlns:a16="http://schemas.microsoft.com/office/drawing/2014/main" id="{1AB1F074-AD61-43C2-8EC0-0DF76322EF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3694" y="2314884"/>
            <a:ext cx="4387787" cy="2925191"/>
          </a:xfrm>
          <a:prstGeom prst="roundRect">
            <a:avLst>
              <a:gd name="adj" fmla="val 36274"/>
            </a:avLst>
          </a:prstGeom>
          <a:solidFill>
            <a:srgbClr val="FFFFFF">
              <a:shade val="85000"/>
            </a:srgbClr>
          </a:solidFill>
          <a:ln w="38100">
            <a:solidFill>
              <a:srgbClr val="50287D"/>
            </a:solidFill>
          </a:ln>
          <a:effectLst/>
        </p:spPr>
      </p:pic>
      <p:pic>
        <p:nvPicPr>
          <p:cNvPr id="25" name="Picture 24" descr="A close up of a logo&#10;&#10;Description automatically generated">
            <a:extLst>
              <a:ext uri="{FF2B5EF4-FFF2-40B4-BE49-F238E27FC236}">
                <a16:creationId xmlns:a16="http://schemas.microsoft.com/office/drawing/2014/main" id="{A0A8098E-727D-43F1-9FE1-6452F5F225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7236" t="11777" r="18130" b="22077"/>
          <a:stretch/>
        </p:blipFill>
        <p:spPr>
          <a:xfrm>
            <a:off x="10919299" y="0"/>
            <a:ext cx="1090491"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35</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a:t>Physical Literacy</a:t>
            </a:r>
          </a:p>
        </p:txBody>
      </p:sp>
      <p:sp>
        <p:nvSpPr>
          <p:cNvPr id="10" name="Rounded Rectangle 18">
            <a:extLst>
              <a:ext uri="{FF2B5EF4-FFF2-40B4-BE49-F238E27FC236}">
                <a16:creationId xmlns:a16="http://schemas.microsoft.com/office/drawing/2014/main" id="{39C03190-FF32-4EA2-93FC-224DB589B893}"/>
              </a:ext>
            </a:extLst>
          </p:cNvPr>
          <p:cNvSpPr/>
          <p:nvPr/>
        </p:nvSpPr>
        <p:spPr>
          <a:xfrm>
            <a:off x="523240" y="1754527"/>
            <a:ext cx="6036084"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75C24F27-270B-48EF-9303-7C916318CC19}"/>
              </a:ext>
            </a:extLst>
          </p:cNvPr>
          <p:cNvSpPr>
            <a:spLocks noGrp="1"/>
          </p:cNvSpPr>
          <p:nvPr>
            <p:ph sz="quarter" idx="15"/>
          </p:nvPr>
        </p:nvSpPr>
        <p:spPr>
          <a:xfrm>
            <a:off x="698091" y="2115342"/>
            <a:ext cx="5645559" cy="2704748"/>
          </a:xfrm>
        </p:spPr>
        <p:txBody>
          <a:bodyPr>
            <a:noAutofit/>
          </a:bodyPr>
          <a:lstStyle/>
          <a:p>
            <a:pPr fontAlgn="base">
              <a:lnSpc>
                <a:spcPct val="100000"/>
              </a:lnSpc>
            </a:pPr>
            <a:r>
              <a:rPr lang="en-CA" sz="1800" dirty="0"/>
              <a:t>Interventions addressing physical literacy development should focus on combined physical and psychosocial factors as well as individual characteristics.</a:t>
            </a:r>
          </a:p>
          <a:p>
            <a:pPr fontAlgn="base">
              <a:lnSpc>
                <a:spcPct val="100000"/>
              </a:lnSpc>
            </a:pPr>
            <a:r>
              <a:rPr lang="en-CA" sz="1800" dirty="0"/>
              <a:t>Use a combination of physical literacy assessment tools to provide a more holistic and accurate representation of physical literacy. </a:t>
            </a:r>
          </a:p>
        </p:txBody>
      </p:sp>
      <p:sp>
        <p:nvSpPr>
          <p:cNvPr id="12" name="Rounded Rectangle 4">
            <a:extLst>
              <a:ext uri="{FF2B5EF4-FFF2-40B4-BE49-F238E27FC236}">
                <a16:creationId xmlns:a16="http://schemas.microsoft.com/office/drawing/2014/main" id="{919EBE69-683F-4A00-9837-2AAB01F56646}"/>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a:t>
            </a:r>
          </a:p>
        </p:txBody>
      </p:sp>
    </p:spTree>
    <p:extLst>
      <p:ext uri="{BB962C8B-B14F-4D97-AF65-F5344CB8AC3E}">
        <p14:creationId xmlns:p14="http://schemas.microsoft.com/office/powerpoint/2010/main" val="2245652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F7F80A0F-4F8D-4432-82D9-685714A2AA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724" t="9387" r="10949" b="21253"/>
          <a:stretch/>
        </p:blipFill>
        <p:spPr>
          <a:xfrm>
            <a:off x="533401" y="1498383"/>
            <a:ext cx="3695701" cy="3495676"/>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36</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a:t>Physical Fitness</a:t>
            </a:r>
          </a:p>
        </p:txBody>
      </p:sp>
      <p:sp>
        <p:nvSpPr>
          <p:cNvPr id="17" name="Content Placeholder 5">
            <a:extLst>
              <a:ext uri="{FF2B5EF4-FFF2-40B4-BE49-F238E27FC236}">
                <a16:creationId xmlns:a16="http://schemas.microsoft.com/office/drawing/2014/main" id="{BF87239E-9EB4-4E1D-A91E-714BBEAE4883}"/>
              </a:ext>
            </a:extLst>
          </p:cNvPr>
          <p:cNvSpPr>
            <a:spLocks noGrp="1"/>
          </p:cNvSpPr>
          <p:nvPr>
            <p:ph sz="quarter" idx="15"/>
          </p:nvPr>
        </p:nvSpPr>
        <p:spPr>
          <a:xfrm>
            <a:off x="4179765" y="2707072"/>
            <a:ext cx="6764593" cy="1443856"/>
          </a:xfrm>
        </p:spPr>
        <p:txBody>
          <a:bodyPr>
            <a:noAutofit/>
          </a:bodyPr>
          <a:lstStyle/>
          <a:p>
            <a:pPr fontAlgn="base">
              <a:lnSpc>
                <a:spcPct val="100000"/>
              </a:lnSpc>
            </a:pPr>
            <a:r>
              <a:rPr lang="en-CA" dirty="0"/>
              <a:t>9- to 12-year-olds in Canada are at the 28th percentile, on average, for cardiorespiratory fitness (shuttle run in 20-metre laps) based on age- and sex-specific international normative data (2014-17 CAPL, HALO).</a:t>
            </a:r>
            <a:r>
              <a:rPr lang="en-CA" baseline="30000" dirty="0"/>
              <a:t>203</a:t>
            </a:r>
          </a:p>
        </p:txBody>
      </p:sp>
    </p:spTree>
    <p:extLst>
      <p:ext uri="{BB962C8B-B14F-4D97-AF65-F5344CB8AC3E}">
        <p14:creationId xmlns:p14="http://schemas.microsoft.com/office/powerpoint/2010/main" val="786783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49B5F5D6-7C48-42D6-95D4-EC4AAFC9D6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24" t="9387" r="10949" b="21253"/>
          <a:stretch/>
        </p:blipFill>
        <p:spPr>
          <a:xfrm>
            <a:off x="10880711" y="-27517"/>
            <a:ext cx="1179858"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37</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a:t>Physical Fitness</a:t>
            </a:r>
          </a:p>
        </p:txBody>
      </p:sp>
      <p:sp>
        <p:nvSpPr>
          <p:cNvPr id="9" name="Rounded Rectangle 18">
            <a:extLst>
              <a:ext uri="{FF2B5EF4-FFF2-40B4-BE49-F238E27FC236}">
                <a16:creationId xmlns:a16="http://schemas.microsoft.com/office/drawing/2014/main" id="{4F69EE72-2FC8-469C-B985-20026A08D00C}"/>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3F37EF27-3869-4AE6-8AD9-87A80F983C83}"/>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How does musculoskeletal strength and endurance impact important health behaviours (e.g., sleep). </a:t>
            </a:r>
          </a:p>
          <a:p>
            <a:pPr fontAlgn="base">
              <a:lnSpc>
                <a:spcPct val="100000"/>
              </a:lnSpc>
            </a:pPr>
            <a:r>
              <a:rPr lang="en-CA" sz="1800" dirty="0"/>
              <a:t>How does levels of sedentary behaviour and physical activity throughout the school day influence musculoskeletal and cardiorespiratory fitness?</a:t>
            </a:r>
          </a:p>
          <a:p>
            <a:pPr fontAlgn="base">
              <a:lnSpc>
                <a:spcPct val="100000"/>
              </a:lnSpc>
            </a:pPr>
            <a:r>
              <a:rPr lang="en-CA" sz="1800" dirty="0"/>
              <a:t>Examine the validity of the modified Canadian Aerobic Fitness Test (mCAFT) step test.</a:t>
            </a:r>
          </a:p>
          <a:p>
            <a:pPr fontAlgn="base">
              <a:lnSpc>
                <a:spcPct val="100000"/>
              </a:lnSpc>
            </a:pPr>
            <a:r>
              <a:rPr lang="en-CA" sz="1800" dirty="0"/>
              <a:t>Understand fitness and physical activity temporal changes among children and youth. </a:t>
            </a:r>
          </a:p>
          <a:p>
            <a:pPr marL="0" indent="0">
              <a:lnSpc>
                <a:spcPct val="100000"/>
              </a:lnSpc>
              <a:buNone/>
            </a:pPr>
            <a:endParaRPr lang="en-CA" sz="1800" dirty="0"/>
          </a:p>
        </p:txBody>
      </p:sp>
      <p:sp>
        <p:nvSpPr>
          <p:cNvPr id="11" name="Rounded Rectangle 4">
            <a:extLst>
              <a:ext uri="{FF2B5EF4-FFF2-40B4-BE49-F238E27FC236}">
                <a16:creationId xmlns:a16="http://schemas.microsoft.com/office/drawing/2014/main" id="{E9391A95-85C1-496E-88F5-C257A1609D1A}"/>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2" name="Rounded Rectangle 18">
            <a:extLst>
              <a:ext uri="{FF2B5EF4-FFF2-40B4-BE49-F238E27FC236}">
                <a16:creationId xmlns:a16="http://schemas.microsoft.com/office/drawing/2014/main" id="{72CAF1A6-DB3F-458F-A571-FA5A50A78C32}"/>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4721A636-33C2-468B-A3B2-F75DC567ED87}"/>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Parents, teachers and healthcare practitioners should encourage children to participate in a range of activities that support the development of cardiorespiratory and musculoskeletal fitness.</a:t>
            </a:r>
          </a:p>
          <a:p>
            <a:pPr fontAlgn="base">
              <a:lnSpc>
                <a:spcPct val="100000"/>
              </a:lnSpc>
            </a:pPr>
            <a:r>
              <a:rPr lang="en-CA" sz="1800" dirty="0"/>
              <a:t>Continue to assess the physical fitness of Canadian children and youth. </a:t>
            </a:r>
          </a:p>
          <a:p>
            <a:pPr fontAlgn="base">
              <a:lnSpc>
                <a:spcPct val="100000"/>
              </a:lnSpc>
            </a:pPr>
            <a:r>
              <a:rPr lang="en-CA" sz="1800" dirty="0"/>
              <a:t>Investigate and share information on best practices for improving physical fitness in children and youth. </a:t>
            </a:r>
          </a:p>
        </p:txBody>
      </p:sp>
      <p:sp>
        <p:nvSpPr>
          <p:cNvPr id="14" name="Rounded Rectangle 4">
            <a:extLst>
              <a:ext uri="{FF2B5EF4-FFF2-40B4-BE49-F238E27FC236}">
                <a16:creationId xmlns:a16="http://schemas.microsoft.com/office/drawing/2014/main" id="{5360D209-CFE1-448A-A993-42785DFE10D2}"/>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4121173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in a living room&#10;&#10;Description automatically generated">
            <a:extLst>
              <a:ext uri="{FF2B5EF4-FFF2-40B4-BE49-F238E27FC236}">
                <a16:creationId xmlns:a16="http://schemas.microsoft.com/office/drawing/2014/main" id="{956B4422-0032-4085-8F28-C6A5F35CE5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3210" r="20141"/>
          <a:stretch/>
        </p:blipFill>
        <p:spPr>
          <a:xfrm>
            <a:off x="7964406" y="1531747"/>
            <a:ext cx="3819784" cy="4495354"/>
          </a:xfrm>
          <a:prstGeom prst="roundRect">
            <a:avLst>
              <a:gd name="adj" fmla="val 36274"/>
            </a:avLst>
          </a:prstGeom>
          <a:solidFill>
            <a:srgbClr val="FFFFFF">
              <a:shade val="85000"/>
            </a:srgbClr>
          </a:solidFill>
          <a:ln w="38100">
            <a:solidFill>
              <a:srgbClr val="50287D"/>
            </a:solidFill>
          </a:ln>
          <a:effectLst/>
        </p:spPr>
      </p:pic>
      <p:sp>
        <p:nvSpPr>
          <p:cNvPr id="11" name="Title 16">
            <a:extLst>
              <a:ext uri="{FF2B5EF4-FFF2-40B4-BE49-F238E27FC236}">
                <a16:creationId xmlns:a16="http://schemas.microsoft.com/office/drawing/2014/main" id="{89FB8393-5E5C-49B6-B663-620FAE377401}"/>
              </a:ext>
            </a:extLst>
          </p:cNvPr>
          <p:cNvSpPr txBox="1">
            <a:spLocks/>
          </p:cNvSpPr>
          <p:nvPr/>
        </p:nvSpPr>
        <p:spPr>
          <a:xfrm>
            <a:off x="563716" y="1571348"/>
            <a:ext cx="9144000" cy="2001426"/>
          </a:xfrm>
          <a:prstGeom prst="rect">
            <a:avLst/>
          </a:prstGeom>
        </p:spPr>
        <p:txBody>
          <a:bodyPr vert="horz" lIns="91440" tIns="45720" rIns="91440" bIns="45720" rtlCol="0" anchor="b" anchorCtr="0">
            <a:noAutofit/>
          </a:bodyPr>
          <a:lstStyle>
            <a:lvl1pPr algn="l" defTabSz="914400" rtl="0" eaLnBrk="1" latinLnBrk="0" hangingPunct="1">
              <a:lnSpc>
                <a:spcPts val="5500"/>
              </a:lnSpc>
              <a:spcBef>
                <a:spcPct val="0"/>
              </a:spcBef>
              <a:buNone/>
              <a:defRPr sz="6800" kern="1200" baseline="0">
                <a:solidFill>
                  <a:schemeClr val="bg1"/>
                </a:solidFill>
                <a:effectLst>
                  <a:outerShdw blurRad="371475" dist="38100" dir="2700000" algn="tl" rotWithShape="0">
                    <a:srgbClr val="000000">
                      <a:alpha val="3000"/>
                    </a:srgbClr>
                  </a:outerShdw>
                </a:effectLst>
                <a:latin typeface="Cooper Black" panose="0208090404030B020404" pitchFamily="18" charset="77"/>
                <a:ea typeface="+mj-ea"/>
                <a:cs typeface="+mj-cs"/>
              </a:defRPr>
            </a:lvl1pPr>
          </a:lstStyle>
          <a:p>
            <a:pPr>
              <a:lnSpc>
                <a:spcPct val="80000"/>
              </a:lnSpc>
            </a:pPr>
            <a:r>
              <a:rPr lang="en-US" sz="7200">
                <a:solidFill>
                  <a:srgbClr val="50287D"/>
                </a:solidFill>
                <a:effectLst/>
              </a:rPr>
              <a:t>The Grades</a:t>
            </a:r>
            <a:endParaRPr lang="en-US" sz="7200" dirty="0">
              <a:solidFill>
                <a:srgbClr val="50287D"/>
              </a:solidFill>
              <a:effectLst/>
            </a:endParaRPr>
          </a:p>
        </p:txBody>
      </p:sp>
      <p:cxnSp>
        <p:nvCxnSpPr>
          <p:cNvPr id="14" name="Straight Connector 13">
            <a:extLst>
              <a:ext uri="{FF2B5EF4-FFF2-40B4-BE49-F238E27FC236}">
                <a16:creationId xmlns:a16="http://schemas.microsoft.com/office/drawing/2014/main" id="{5953A75B-4131-4E7D-A107-5436212B32A1}"/>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ED6BB1DB-9EE4-4C1D-BC83-2C26E5287D35}"/>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a:solidFill>
                  <a:srgbClr val="50287D"/>
                </a:solidFill>
              </a:rPr>
              <a:t>Spaces &amp; Places</a:t>
            </a:r>
          </a:p>
        </p:txBody>
      </p:sp>
    </p:spTree>
    <p:extLst>
      <p:ext uri="{BB962C8B-B14F-4D97-AF65-F5344CB8AC3E}">
        <p14:creationId xmlns:p14="http://schemas.microsoft.com/office/powerpoint/2010/main" val="394231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74EFC0CC-5C4E-4951-A150-B3175EE555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17" t="8694" r="11113" b="19680"/>
          <a:stretch/>
        </p:blipFill>
        <p:spPr>
          <a:xfrm>
            <a:off x="667959" y="1518089"/>
            <a:ext cx="3571875" cy="3609975"/>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39</a:t>
            </a:fld>
            <a:endParaRPr lang="en-US" dirty="0"/>
          </a:p>
        </p:txBody>
      </p:sp>
      <p:sp>
        <p:nvSpPr>
          <p:cNvPr id="15" name="Title 16">
            <a:extLst>
              <a:ext uri="{FF2B5EF4-FFF2-40B4-BE49-F238E27FC236}">
                <a16:creationId xmlns:a16="http://schemas.microsoft.com/office/drawing/2014/main" id="{017DED6B-45E7-43E3-9C84-EE306F833C41}"/>
              </a:ext>
            </a:extLst>
          </p:cNvPr>
          <p:cNvSpPr>
            <a:spLocks noGrp="1"/>
          </p:cNvSpPr>
          <p:nvPr>
            <p:ph type="title"/>
          </p:nvPr>
        </p:nvSpPr>
        <p:spPr>
          <a:xfrm>
            <a:off x="523240" y="234975"/>
            <a:ext cx="10515600" cy="1322530"/>
          </a:xfrm>
        </p:spPr>
        <p:txBody>
          <a:bodyPr/>
          <a:lstStyle/>
          <a:p>
            <a:r>
              <a:rPr lang="en-US" dirty="0"/>
              <a:t>Household</a:t>
            </a:r>
          </a:p>
        </p:txBody>
      </p:sp>
      <p:sp>
        <p:nvSpPr>
          <p:cNvPr id="17" name="Content Placeholder 5">
            <a:extLst>
              <a:ext uri="{FF2B5EF4-FFF2-40B4-BE49-F238E27FC236}">
                <a16:creationId xmlns:a16="http://schemas.microsoft.com/office/drawing/2014/main" id="{9B9907AB-D228-4234-99F1-F16A875AB305}"/>
              </a:ext>
            </a:extLst>
          </p:cNvPr>
          <p:cNvSpPr>
            <a:spLocks noGrp="1"/>
          </p:cNvSpPr>
          <p:nvPr>
            <p:ph sz="quarter" idx="15"/>
          </p:nvPr>
        </p:nvSpPr>
        <p:spPr>
          <a:xfrm>
            <a:off x="4168878" y="1798367"/>
            <a:ext cx="7325031" cy="3261265"/>
          </a:xfrm>
        </p:spPr>
        <p:txBody>
          <a:bodyPr>
            <a:noAutofit/>
          </a:bodyPr>
          <a:lstStyle/>
          <a:p>
            <a:pPr fontAlgn="base">
              <a:lnSpc>
                <a:spcPct val="100000"/>
              </a:lnSpc>
            </a:pPr>
            <a:r>
              <a:rPr lang="en-CA" dirty="0"/>
              <a:t>16% of 18- to 39-year-olds and 17% of 40- to 59-year-olds in Canada meet the Canadian Physical Activity Guidelines for Adults (2016-17 CHMS).</a:t>
            </a:r>
          </a:p>
          <a:p>
            <a:pPr fontAlgn="base">
              <a:lnSpc>
                <a:spcPct val="100000"/>
              </a:lnSpc>
            </a:pPr>
            <a:r>
              <a:rPr lang="en-CA" dirty="0"/>
              <a:t>44% and 23% of Canadian parents report providing support for children’s and youths’ light physical activity and MVPA, respectively.</a:t>
            </a:r>
            <a:r>
              <a:rPr lang="en-CA" baseline="30000" dirty="0"/>
              <a:t>222 </a:t>
            </a:r>
          </a:p>
          <a:p>
            <a:pPr fontAlgn="base">
              <a:lnSpc>
                <a:spcPct val="100000"/>
              </a:lnSpc>
            </a:pPr>
            <a:r>
              <a:rPr lang="en-CA" dirty="0"/>
              <a:t>92% of students in grades 9 to 12 in British Columbia, Alberta, Nunavut, Ontario and Quebec report having parents/step-parents/guardians who support them in being physically active (2016-17 COMPASS, University of Waterloo).</a:t>
            </a:r>
          </a:p>
          <a:p>
            <a:pPr>
              <a:lnSpc>
                <a:spcPct val="100000"/>
              </a:lnSpc>
            </a:pPr>
            <a:endParaRPr lang="en-CA" baseline="30000" dirty="0"/>
          </a:p>
          <a:p>
            <a:pPr marL="0" indent="0">
              <a:lnSpc>
                <a:spcPct val="100000"/>
              </a:lnSpc>
              <a:buNone/>
            </a:pPr>
            <a:endParaRPr lang="en-CA" baseline="30000" dirty="0"/>
          </a:p>
          <a:p>
            <a:pPr>
              <a:lnSpc>
                <a:spcPct val="100000"/>
              </a:lnSpc>
            </a:pPr>
            <a:endParaRPr lang="en-CA" baseline="30000" dirty="0"/>
          </a:p>
          <a:p>
            <a:pPr marL="0" indent="0">
              <a:lnSpc>
                <a:spcPct val="100000"/>
              </a:lnSpc>
              <a:buNone/>
            </a:pPr>
            <a:endParaRPr lang="en-CA" dirty="0"/>
          </a:p>
        </p:txBody>
      </p:sp>
    </p:spTree>
    <p:extLst>
      <p:ext uri="{BB962C8B-B14F-4D97-AF65-F5344CB8AC3E}">
        <p14:creationId xmlns:p14="http://schemas.microsoft.com/office/powerpoint/2010/main" val="4163457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716F1425-4F0B-49C5-A77C-8265C3AF8F6E}"/>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Consensus Statement</a:t>
            </a:r>
          </a:p>
        </p:txBody>
      </p:sp>
      <p:pic>
        <p:nvPicPr>
          <p:cNvPr id="10" name="Picture 9" descr="A picture containing sign, man, holding, standing&#10;&#10;Description automatically generated">
            <a:extLst>
              <a:ext uri="{FF2B5EF4-FFF2-40B4-BE49-F238E27FC236}">
                <a16:creationId xmlns:a16="http://schemas.microsoft.com/office/drawing/2014/main" id="{1DDD0169-D0B6-44C6-BA4F-F9DE18BC5782}"/>
              </a:ext>
            </a:extLst>
          </p:cNvPr>
          <p:cNvPicPr>
            <a:picLocks noChangeAspect="1"/>
          </p:cNvPicPr>
          <p:nvPr/>
        </p:nvPicPr>
        <p:blipFill>
          <a:blip r:embed="rId2"/>
          <a:stretch>
            <a:fillRect/>
          </a:stretch>
        </p:blipFill>
        <p:spPr>
          <a:xfrm>
            <a:off x="7620953" y="847270"/>
            <a:ext cx="4007331" cy="5163460"/>
          </a:xfrm>
          <a:prstGeom prst="rect">
            <a:avLst/>
          </a:prstGeom>
          <a:ln w="38100">
            <a:solidFill>
              <a:srgbClr val="50287D"/>
            </a:solidFill>
          </a:ln>
        </p:spPr>
      </p:pic>
      <p:cxnSp>
        <p:nvCxnSpPr>
          <p:cNvPr id="11" name="Straight Connector 10">
            <a:extLst>
              <a:ext uri="{FF2B5EF4-FFF2-40B4-BE49-F238E27FC236}">
                <a16:creationId xmlns:a16="http://schemas.microsoft.com/office/drawing/2014/main" id="{E33F3E70-528C-4494-9BCD-38005E7F5B37}"/>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828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39825041-D861-47E4-BB55-9DC8356D5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17" t="8694" r="11113" b="19680"/>
          <a:stretch/>
        </p:blipFill>
        <p:spPr>
          <a:xfrm>
            <a:off x="10918529" y="-27517"/>
            <a:ext cx="1104222"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40</a:t>
            </a:fld>
            <a:endParaRPr lang="en-US" dirty="0"/>
          </a:p>
        </p:txBody>
      </p:sp>
      <p:sp>
        <p:nvSpPr>
          <p:cNvPr id="15" name="Title 16">
            <a:extLst>
              <a:ext uri="{FF2B5EF4-FFF2-40B4-BE49-F238E27FC236}">
                <a16:creationId xmlns:a16="http://schemas.microsoft.com/office/drawing/2014/main" id="{017DED6B-45E7-43E3-9C84-EE306F833C41}"/>
              </a:ext>
            </a:extLst>
          </p:cNvPr>
          <p:cNvSpPr>
            <a:spLocks noGrp="1"/>
          </p:cNvSpPr>
          <p:nvPr>
            <p:ph type="title"/>
          </p:nvPr>
        </p:nvSpPr>
        <p:spPr>
          <a:xfrm>
            <a:off x="523240" y="234975"/>
            <a:ext cx="10515600" cy="1322530"/>
          </a:xfrm>
        </p:spPr>
        <p:txBody>
          <a:bodyPr/>
          <a:lstStyle/>
          <a:p>
            <a:r>
              <a:rPr lang="en-US" dirty="0"/>
              <a:t>Household</a:t>
            </a:r>
          </a:p>
        </p:txBody>
      </p:sp>
      <p:sp>
        <p:nvSpPr>
          <p:cNvPr id="9" name="Rounded Rectangle 18">
            <a:extLst>
              <a:ext uri="{FF2B5EF4-FFF2-40B4-BE49-F238E27FC236}">
                <a16:creationId xmlns:a16="http://schemas.microsoft.com/office/drawing/2014/main" id="{4D0846A9-1761-4F73-B028-9D81BD60C750}"/>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74635E12-1D2A-49AB-BAEF-449A55906E7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Determine whether physical activity programs geared toward the entire family result in better benefits than programs focused on individuals.</a:t>
            </a:r>
          </a:p>
          <a:p>
            <a:pPr fontAlgn="base">
              <a:lnSpc>
                <a:spcPct val="100000"/>
              </a:lnSpc>
            </a:pPr>
            <a:r>
              <a:rPr lang="en-CA" sz="1800" dirty="0"/>
              <a:t>Identify how peer and family influences develop and change throughout the course of childhood and adolescence.</a:t>
            </a:r>
          </a:p>
          <a:p>
            <a:pPr fontAlgn="base">
              <a:lnSpc>
                <a:spcPct val="100000"/>
              </a:lnSpc>
            </a:pPr>
            <a:r>
              <a:rPr lang="en-CA" sz="1800" dirty="0"/>
              <a:t>Examine the link between peer influence, and structured and unstructured physical activities. </a:t>
            </a:r>
          </a:p>
          <a:p>
            <a:pPr marL="0" indent="0">
              <a:lnSpc>
                <a:spcPct val="100000"/>
              </a:lnSpc>
              <a:buNone/>
            </a:pPr>
            <a:endParaRPr lang="en-CA" sz="1800" dirty="0"/>
          </a:p>
        </p:txBody>
      </p:sp>
      <p:sp>
        <p:nvSpPr>
          <p:cNvPr id="11" name="Rounded Rectangle 4">
            <a:extLst>
              <a:ext uri="{FF2B5EF4-FFF2-40B4-BE49-F238E27FC236}">
                <a16:creationId xmlns:a16="http://schemas.microsoft.com/office/drawing/2014/main" id="{CCA50D38-18C5-4EAD-8BA9-82A98C59298B}"/>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2" name="Rounded Rectangle 18">
            <a:extLst>
              <a:ext uri="{FF2B5EF4-FFF2-40B4-BE49-F238E27FC236}">
                <a16:creationId xmlns:a16="http://schemas.microsoft.com/office/drawing/2014/main" id="{1ECA86F8-1AF1-4D55-A51B-BB887DA9DC2D}"/>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BBD9EF83-C61A-441E-9CA2-2694606A959D}"/>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Programs that encourage families to be active together should be better supported.</a:t>
            </a:r>
          </a:p>
          <a:p>
            <a:pPr fontAlgn="base">
              <a:lnSpc>
                <a:spcPct val="100000"/>
              </a:lnSpc>
            </a:pPr>
            <a:r>
              <a:rPr lang="en-CA" sz="1800" dirty="0"/>
              <a:t>National data are required on how the physical activity of children and youth is influenced by their peers.</a:t>
            </a:r>
          </a:p>
        </p:txBody>
      </p:sp>
      <p:sp>
        <p:nvSpPr>
          <p:cNvPr id="14" name="Rounded Rectangle 4">
            <a:extLst>
              <a:ext uri="{FF2B5EF4-FFF2-40B4-BE49-F238E27FC236}">
                <a16:creationId xmlns:a16="http://schemas.microsoft.com/office/drawing/2014/main" id="{83DCA4B8-0D92-4BB7-856F-4C3B9C80ACB3}"/>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483518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60B0A88-7A8B-4958-A826-DB1E7C860C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084" t="11012" r="15928" b="19567"/>
          <a:stretch/>
        </p:blipFill>
        <p:spPr>
          <a:xfrm>
            <a:off x="698091" y="1629239"/>
            <a:ext cx="3275391" cy="3498825"/>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41</a:t>
            </a:fld>
            <a:endParaRPr lang="en-US" dirty="0"/>
          </a:p>
        </p:txBody>
      </p:sp>
      <p:sp>
        <p:nvSpPr>
          <p:cNvPr id="15" name="Title 16">
            <a:extLst>
              <a:ext uri="{FF2B5EF4-FFF2-40B4-BE49-F238E27FC236}">
                <a16:creationId xmlns:a16="http://schemas.microsoft.com/office/drawing/2014/main" id="{017DED6B-45E7-43E3-9C84-EE306F833C41}"/>
              </a:ext>
            </a:extLst>
          </p:cNvPr>
          <p:cNvSpPr>
            <a:spLocks noGrp="1"/>
          </p:cNvSpPr>
          <p:nvPr>
            <p:ph type="title"/>
          </p:nvPr>
        </p:nvSpPr>
        <p:spPr>
          <a:xfrm>
            <a:off x="523240" y="234975"/>
            <a:ext cx="10515600" cy="1322530"/>
          </a:xfrm>
        </p:spPr>
        <p:txBody>
          <a:bodyPr/>
          <a:lstStyle/>
          <a:p>
            <a:r>
              <a:rPr lang="en-US" dirty="0"/>
              <a:t>School</a:t>
            </a:r>
          </a:p>
        </p:txBody>
      </p:sp>
      <p:sp>
        <p:nvSpPr>
          <p:cNvPr id="17" name="Content Placeholder 5">
            <a:extLst>
              <a:ext uri="{FF2B5EF4-FFF2-40B4-BE49-F238E27FC236}">
                <a16:creationId xmlns:a16="http://schemas.microsoft.com/office/drawing/2014/main" id="{9B9907AB-D228-4234-99F1-F16A875AB305}"/>
              </a:ext>
            </a:extLst>
          </p:cNvPr>
          <p:cNvSpPr>
            <a:spLocks noGrp="1"/>
          </p:cNvSpPr>
          <p:nvPr>
            <p:ph sz="quarter" idx="15"/>
          </p:nvPr>
        </p:nvSpPr>
        <p:spPr>
          <a:xfrm>
            <a:off x="4145609" y="2818471"/>
            <a:ext cx="7325031" cy="1221058"/>
          </a:xfrm>
        </p:spPr>
        <p:txBody>
          <a:bodyPr>
            <a:noAutofit/>
          </a:bodyPr>
          <a:lstStyle/>
          <a:p>
            <a:pPr fontAlgn="base">
              <a:lnSpc>
                <a:spcPct val="100000"/>
              </a:lnSpc>
            </a:pPr>
            <a:r>
              <a:rPr lang="en-CA" dirty="0"/>
              <a:t>48% of school administrators in Canada report having a fully implemented policy to provide daily physical education or mandated daily physical activity to all students.</a:t>
            </a:r>
            <a:r>
              <a:rPr lang="en-CA" baseline="30000" dirty="0"/>
              <a:t>258</a:t>
            </a:r>
          </a:p>
          <a:p>
            <a:pPr marL="0" indent="0">
              <a:lnSpc>
                <a:spcPct val="100000"/>
              </a:lnSpc>
              <a:buNone/>
            </a:pPr>
            <a:endParaRPr lang="en-CA" dirty="0"/>
          </a:p>
        </p:txBody>
      </p:sp>
    </p:spTree>
    <p:extLst>
      <p:ext uri="{BB962C8B-B14F-4D97-AF65-F5344CB8AC3E}">
        <p14:creationId xmlns:p14="http://schemas.microsoft.com/office/powerpoint/2010/main" val="729523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1868C5D8-E159-4EB4-874F-C15D2635E4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84" t="11012" r="15928" b="19567"/>
          <a:stretch/>
        </p:blipFill>
        <p:spPr>
          <a:xfrm>
            <a:off x="10948273" y="0"/>
            <a:ext cx="1044733"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42</a:t>
            </a:fld>
            <a:endParaRPr lang="en-US" dirty="0"/>
          </a:p>
        </p:txBody>
      </p:sp>
      <p:sp>
        <p:nvSpPr>
          <p:cNvPr id="15" name="Title 16">
            <a:extLst>
              <a:ext uri="{FF2B5EF4-FFF2-40B4-BE49-F238E27FC236}">
                <a16:creationId xmlns:a16="http://schemas.microsoft.com/office/drawing/2014/main" id="{017DED6B-45E7-43E3-9C84-EE306F833C41}"/>
              </a:ext>
            </a:extLst>
          </p:cNvPr>
          <p:cNvSpPr>
            <a:spLocks noGrp="1"/>
          </p:cNvSpPr>
          <p:nvPr>
            <p:ph type="title"/>
          </p:nvPr>
        </p:nvSpPr>
        <p:spPr>
          <a:xfrm>
            <a:off x="523240" y="234975"/>
            <a:ext cx="10515600" cy="1322530"/>
          </a:xfrm>
        </p:spPr>
        <p:txBody>
          <a:bodyPr/>
          <a:lstStyle/>
          <a:p>
            <a:r>
              <a:rPr lang="en-US" dirty="0"/>
              <a:t>School</a:t>
            </a:r>
          </a:p>
        </p:txBody>
      </p:sp>
      <p:sp>
        <p:nvSpPr>
          <p:cNvPr id="9" name="Rounded Rectangle 18">
            <a:extLst>
              <a:ext uri="{FF2B5EF4-FFF2-40B4-BE49-F238E27FC236}">
                <a16:creationId xmlns:a16="http://schemas.microsoft.com/office/drawing/2014/main" id="{4D0846A9-1761-4F73-B028-9D81BD60C750}"/>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74635E12-1D2A-49AB-BAEF-449A55906E7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en-CA" sz="1800" dirty="0"/>
              <a:t>There is a need to understand how different school schedules influence students’ movement behaviours during the school day and outside school hours.</a:t>
            </a:r>
          </a:p>
          <a:p>
            <a:pPr fontAlgn="base">
              <a:lnSpc>
                <a:spcPct val="100000"/>
              </a:lnSpc>
            </a:pPr>
            <a:r>
              <a:rPr lang="en-CA" sz="1800" dirty="0"/>
              <a:t>Research is needed to explore the characteristics of school-based physical activity policies to identify which policies support children’s movement. </a:t>
            </a:r>
          </a:p>
          <a:p>
            <a:pPr marL="0" indent="0">
              <a:lnSpc>
                <a:spcPct val="100000"/>
              </a:lnSpc>
              <a:buNone/>
            </a:pPr>
            <a:endParaRPr lang="en-CA" sz="1800" dirty="0"/>
          </a:p>
        </p:txBody>
      </p:sp>
      <p:sp>
        <p:nvSpPr>
          <p:cNvPr id="11" name="Rounded Rectangle 4">
            <a:extLst>
              <a:ext uri="{FF2B5EF4-FFF2-40B4-BE49-F238E27FC236}">
                <a16:creationId xmlns:a16="http://schemas.microsoft.com/office/drawing/2014/main" id="{CCA50D38-18C5-4EAD-8BA9-82A98C59298B}"/>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2" name="Rounded Rectangle 18">
            <a:extLst>
              <a:ext uri="{FF2B5EF4-FFF2-40B4-BE49-F238E27FC236}">
                <a16:creationId xmlns:a16="http://schemas.microsoft.com/office/drawing/2014/main" id="{1ECA86F8-1AF1-4D55-A51B-BB887DA9DC2D}"/>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BBD9EF83-C61A-441E-9CA2-2694606A959D}"/>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Schools should give students a voice and involve them in the development of their physical activity curriculum, policies and outdoor play spaces.</a:t>
            </a:r>
          </a:p>
          <a:p>
            <a:pPr fontAlgn="base">
              <a:lnSpc>
                <a:spcPct val="100000"/>
              </a:lnSpc>
            </a:pPr>
            <a:r>
              <a:rPr lang="en-CA" sz="1800" dirty="0"/>
              <a:t>Indoor recesses caused by inclement weather should not be spent on screens.</a:t>
            </a:r>
          </a:p>
          <a:p>
            <a:pPr fontAlgn="base">
              <a:lnSpc>
                <a:spcPct val="100000"/>
              </a:lnSpc>
            </a:pPr>
            <a:r>
              <a:rPr lang="en-CA" sz="1800" dirty="0"/>
              <a:t>Schools should move away from a “risk assessment” approach toward a “risk-benefit assessment” approach. </a:t>
            </a:r>
          </a:p>
        </p:txBody>
      </p:sp>
      <p:sp>
        <p:nvSpPr>
          <p:cNvPr id="14" name="Rounded Rectangle 4">
            <a:extLst>
              <a:ext uri="{FF2B5EF4-FFF2-40B4-BE49-F238E27FC236}">
                <a16:creationId xmlns:a16="http://schemas.microsoft.com/office/drawing/2014/main" id="{83DCA4B8-0D92-4BB7-856F-4C3B9C80ACB3}"/>
              </a:ext>
            </a:extLst>
          </p:cNvPr>
          <p:cNvSpPr/>
          <p:nvPr/>
        </p:nvSpPr>
        <p:spPr>
          <a:xfrm>
            <a:off x="650453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2469979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9788A964-7FFC-4E89-AE73-EDA38F1DC4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233" t="11249" r="15166" b="22916"/>
          <a:stretch/>
        </p:blipFill>
        <p:spPr>
          <a:xfrm>
            <a:off x="391379" y="1827302"/>
            <a:ext cx="3507936" cy="3318114"/>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43</a:t>
            </a:fld>
            <a:endParaRPr lang="en-US" dirty="0"/>
          </a:p>
        </p:txBody>
      </p:sp>
      <p:sp>
        <p:nvSpPr>
          <p:cNvPr id="11" name="Content Placeholder 5">
            <a:extLst>
              <a:ext uri="{FF2B5EF4-FFF2-40B4-BE49-F238E27FC236}">
                <a16:creationId xmlns:a16="http://schemas.microsoft.com/office/drawing/2014/main" id="{C1AFBCF5-F6B6-4C96-AA79-69391B807D56}"/>
              </a:ext>
            </a:extLst>
          </p:cNvPr>
          <p:cNvSpPr>
            <a:spLocks noGrp="1"/>
          </p:cNvSpPr>
          <p:nvPr>
            <p:ph sz="quarter" idx="15"/>
          </p:nvPr>
        </p:nvSpPr>
        <p:spPr>
          <a:xfrm>
            <a:off x="4179765" y="2131969"/>
            <a:ext cx="6945435" cy="2708780"/>
          </a:xfrm>
        </p:spPr>
        <p:txBody>
          <a:bodyPr>
            <a:noAutofit/>
          </a:bodyPr>
          <a:lstStyle/>
          <a:p>
            <a:pPr fontAlgn="base">
              <a:lnSpc>
                <a:spcPct val="100000"/>
              </a:lnSpc>
            </a:pPr>
            <a:r>
              <a:rPr lang="en-CA" dirty="0"/>
              <a:t>Among municipalities in Canada with at least 1,000 residents, as many as one-third have policies that relate to physical activity (2015 SPAOCC, CFLRI):</a:t>
            </a:r>
          </a:p>
          <a:p>
            <a:pPr lvl="1" fontAlgn="base">
              <a:lnSpc>
                <a:spcPct val="100000"/>
              </a:lnSpc>
            </a:pPr>
            <a:r>
              <a:rPr lang="en-CA" sz="1800" dirty="0"/>
              <a:t>35% have formal strategies for physical activity and sport opportunities.</a:t>
            </a:r>
            <a:r>
              <a:rPr lang="en-CA" baseline="30000" dirty="0"/>
              <a:t>281</a:t>
            </a:r>
          </a:p>
          <a:p>
            <a:pPr lvl="1" fontAlgn="base">
              <a:lnSpc>
                <a:spcPct val="100000"/>
              </a:lnSpc>
            </a:pPr>
            <a:r>
              <a:rPr lang="en-CA" sz="1800" dirty="0"/>
              <a:t>22% have a formal plan regarding active transportation.</a:t>
            </a:r>
            <a:r>
              <a:rPr lang="en-CA" baseline="30000" dirty="0"/>
              <a:t>282</a:t>
            </a:r>
          </a:p>
          <a:p>
            <a:pPr lvl="1" fontAlgn="base">
              <a:lnSpc>
                <a:spcPct val="100000"/>
              </a:lnSpc>
            </a:pPr>
            <a:r>
              <a:rPr lang="en-CA" sz="1800" dirty="0"/>
              <a:t>25% and 33% have a policy requiring safe pedestrian and bicycle routes, respectively.</a:t>
            </a:r>
          </a:p>
          <a:p>
            <a:pPr lvl="1" fontAlgn="base">
              <a:lnSpc>
                <a:spcPct val="100000"/>
              </a:lnSpc>
            </a:pPr>
            <a:r>
              <a:rPr lang="en-CA" sz="1800" dirty="0"/>
              <a:t>24% have a formal transportation master plan. </a:t>
            </a:r>
          </a:p>
        </p:txBody>
      </p:sp>
      <p:sp>
        <p:nvSpPr>
          <p:cNvPr id="12" name="Title 16">
            <a:extLst>
              <a:ext uri="{FF2B5EF4-FFF2-40B4-BE49-F238E27FC236}">
                <a16:creationId xmlns:a16="http://schemas.microsoft.com/office/drawing/2014/main" id="{3351BB4D-14A5-46AB-9972-1BB0DE9E2325}"/>
              </a:ext>
            </a:extLst>
          </p:cNvPr>
          <p:cNvSpPr>
            <a:spLocks noGrp="1"/>
          </p:cNvSpPr>
          <p:nvPr>
            <p:ph type="title"/>
          </p:nvPr>
        </p:nvSpPr>
        <p:spPr>
          <a:xfrm>
            <a:off x="523240" y="501412"/>
            <a:ext cx="10947400" cy="1322530"/>
          </a:xfrm>
        </p:spPr>
        <p:txBody>
          <a:bodyPr>
            <a:noAutofit/>
          </a:bodyPr>
          <a:lstStyle/>
          <a:p>
            <a:r>
              <a:rPr lang="en-US" dirty="0"/>
              <a:t>Community &amp; Environment</a:t>
            </a:r>
          </a:p>
        </p:txBody>
      </p:sp>
    </p:spTree>
    <p:extLst>
      <p:ext uri="{BB962C8B-B14F-4D97-AF65-F5344CB8AC3E}">
        <p14:creationId xmlns:p14="http://schemas.microsoft.com/office/powerpoint/2010/main" val="4002826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21BF2430-5DF8-46A4-B801-BB51D993CF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233" t="11249" r="15166" b="22916"/>
          <a:stretch/>
        </p:blipFill>
        <p:spPr>
          <a:xfrm>
            <a:off x="10852009" y="-27740"/>
            <a:ext cx="117984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44</a:t>
            </a:fld>
            <a:endParaRPr lang="en-US" dirty="0"/>
          </a:p>
        </p:txBody>
      </p:sp>
      <p:sp>
        <p:nvSpPr>
          <p:cNvPr id="12" name="Title 16">
            <a:extLst>
              <a:ext uri="{FF2B5EF4-FFF2-40B4-BE49-F238E27FC236}">
                <a16:creationId xmlns:a16="http://schemas.microsoft.com/office/drawing/2014/main" id="{3351BB4D-14A5-46AB-9972-1BB0DE9E2325}"/>
              </a:ext>
            </a:extLst>
          </p:cNvPr>
          <p:cNvSpPr>
            <a:spLocks noGrp="1"/>
          </p:cNvSpPr>
          <p:nvPr>
            <p:ph type="title"/>
          </p:nvPr>
        </p:nvSpPr>
        <p:spPr>
          <a:xfrm>
            <a:off x="523240" y="501412"/>
            <a:ext cx="10947400" cy="1322530"/>
          </a:xfrm>
        </p:spPr>
        <p:txBody>
          <a:bodyPr>
            <a:noAutofit/>
          </a:bodyPr>
          <a:lstStyle/>
          <a:p>
            <a:r>
              <a:rPr lang="en-US" dirty="0"/>
              <a:t>Community &amp; Environment</a:t>
            </a:r>
          </a:p>
        </p:txBody>
      </p:sp>
      <p:sp>
        <p:nvSpPr>
          <p:cNvPr id="9" name="Rounded Rectangle 18">
            <a:extLst>
              <a:ext uri="{FF2B5EF4-FFF2-40B4-BE49-F238E27FC236}">
                <a16:creationId xmlns:a16="http://schemas.microsoft.com/office/drawing/2014/main" id="{8AE25C54-7FFF-4BA7-AC51-4A7A57A8F8F9}"/>
              </a:ext>
            </a:extLst>
          </p:cNvPr>
          <p:cNvSpPr/>
          <p:nvPr/>
        </p:nvSpPr>
        <p:spPr>
          <a:xfrm>
            <a:off x="523239" y="2240287"/>
            <a:ext cx="5572761" cy="357136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796B2440-43BB-4883-AA0F-AB66B29C3DD0}"/>
              </a:ext>
            </a:extLst>
          </p:cNvPr>
          <p:cNvSpPr>
            <a:spLocks noGrp="1"/>
          </p:cNvSpPr>
          <p:nvPr>
            <p:ph sz="quarter" idx="15"/>
          </p:nvPr>
        </p:nvSpPr>
        <p:spPr>
          <a:xfrm>
            <a:off x="698091" y="2620167"/>
            <a:ext cx="5358581" cy="2704748"/>
          </a:xfrm>
        </p:spPr>
        <p:txBody>
          <a:bodyPr>
            <a:noAutofit/>
          </a:bodyPr>
          <a:lstStyle/>
          <a:p>
            <a:pPr fontAlgn="base">
              <a:lnSpc>
                <a:spcPct val="100000"/>
              </a:lnSpc>
            </a:pPr>
            <a:r>
              <a:rPr lang="en-CA" sz="1800" dirty="0"/>
              <a:t>Little is known about how community planning in Canada integrates strategies to promote physical activity.</a:t>
            </a:r>
          </a:p>
          <a:p>
            <a:pPr fontAlgn="base">
              <a:lnSpc>
                <a:spcPct val="100000"/>
              </a:lnSpc>
            </a:pPr>
            <a:r>
              <a:rPr lang="en-CA" sz="1800" dirty="0"/>
              <a:t>Examine how to promote greater uptake of those community-based programs and facilities.</a:t>
            </a:r>
          </a:p>
          <a:p>
            <a:pPr fontAlgn="base">
              <a:lnSpc>
                <a:spcPct val="100000"/>
              </a:lnSpc>
            </a:pPr>
            <a:r>
              <a:rPr lang="en-CA" sz="1800" dirty="0"/>
              <a:t>Health economic analyses and policy evaluations are needed to translate research on the built environment into the development of effective policy and planning initiatives that promote healthy active living.</a:t>
            </a:r>
          </a:p>
          <a:p>
            <a:pPr marL="0" indent="0">
              <a:lnSpc>
                <a:spcPct val="100000"/>
              </a:lnSpc>
              <a:buNone/>
            </a:pPr>
            <a:endParaRPr lang="en-CA" sz="1800" dirty="0"/>
          </a:p>
        </p:txBody>
      </p:sp>
      <p:sp>
        <p:nvSpPr>
          <p:cNvPr id="14" name="Rounded Rectangle 4">
            <a:extLst>
              <a:ext uri="{FF2B5EF4-FFF2-40B4-BE49-F238E27FC236}">
                <a16:creationId xmlns:a16="http://schemas.microsoft.com/office/drawing/2014/main" id="{E8AB13A6-4073-42B2-9034-E64D21CB6ED8}"/>
              </a:ext>
            </a:extLst>
          </p:cNvPr>
          <p:cNvSpPr/>
          <p:nvPr/>
        </p:nvSpPr>
        <p:spPr>
          <a:xfrm>
            <a:off x="698091" y="2056000"/>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5" name="Rounded Rectangle 18">
            <a:extLst>
              <a:ext uri="{FF2B5EF4-FFF2-40B4-BE49-F238E27FC236}">
                <a16:creationId xmlns:a16="http://schemas.microsoft.com/office/drawing/2014/main" id="{13C594E2-49F8-4A24-90D8-2847ED042264}"/>
              </a:ext>
            </a:extLst>
          </p:cNvPr>
          <p:cNvSpPr/>
          <p:nvPr/>
        </p:nvSpPr>
        <p:spPr>
          <a:xfrm>
            <a:off x="6329679" y="2240287"/>
            <a:ext cx="5572761" cy="357136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5">
            <a:extLst>
              <a:ext uri="{FF2B5EF4-FFF2-40B4-BE49-F238E27FC236}">
                <a16:creationId xmlns:a16="http://schemas.microsoft.com/office/drawing/2014/main" id="{DBED2552-0749-4091-ABB3-4B2B271A4C37}"/>
              </a:ext>
            </a:extLst>
          </p:cNvPr>
          <p:cNvSpPr txBox="1">
            <a:spLocks/>
          </p:cNvSpPr>
          <p:nvPr/>
        </p:nvSpPr>
        <p:spPr>
          <a:xfrm>
            <a:off x="6504531" y="2620167"/>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CA" sz="1800" dirty="0"/>
              <a:t>Communities should dedicate part of their capital plan to recreation facility revitalization. </a:t>
            </a:r>
          </a:p>
          <a:p>
            <a:pPr fontAlgn="base">
              <a:lnSpc>
                <a:spcPct val="100000"/>
              </a:lnSpc>
            </a:pPr>
            <a:r>
              <a:rPr lang="en-CA" sz="1800" dirty="0"/>
              <a:t>All parents and children should have access to inclusive out-of-school-time physical activity programs.</a:t>
            </a:r>
          </a:p>
          <a:p>
            <a:pPr fontAlgn="base">
              <a:lnSpc>
                <a:spcPct val="100000"/>
              </a:lnSpc>
            </a:pPr>
            <a:r>
              <a:rPr lang="en-CA" sz="1800" dirty="0"/>
              <a:t>Municipal policies or bylaws that restrict physical activity or outdoor play for children and youth should be revisited. </a:t>
            </a:r>
          </a:p>
        </p:txBody>
      </p:sp>
      <p:sp>
        <p:nvSpPr>
          <p:cNvPr id="17" name="Rounded Rectangle 4">
            <a:extLst>
              <a:ext uri="{FF2B5EF4-FFF2-40B4-BE49-F238E27FC236}">
                <a16:creationId xmlns:a16="http://schemas.microsoft.com/office/drawing/2014/main" id="{7C0A3305-9017-4818-A497-2FB0ED79FB93}"/>
              </a:ext>
            </a:extLst>
          </p:cNvPr>
          <p:cNvSpPr/>
          <p:nvPr/>
        </p:nvSpPr>
        <p:spPr>
          <a:xfrm>
            <a:off x="6504531" y="2056000"/>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 </a:t>
            </a:r>
          </a:p>
        </p:txBody>
      </p:sp>
    </p:spTree>
    <p:extLst>
      <p:ext uri="{BB962C8B-B14F-4D97-AF65-F5344CB8AC3E}">
        <p14:creationId xmlns:p14="http://schemas.microsoft.com/office/powerpoint/2010/main" val="934803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all&#10;&#10;Description automatically generated">
            <a:extLst>
              <a:ext uri="{FF2B5EF4-FFF2-40B4-BE49-F238E27FC236}">
                <a16:creationId xmlns:a16="http://schemas.microsoft.com/office/drawing/2014/main" id="{F629F7FC-699B-4050-991D-E6D007FF3B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397" r="19436"/>
          <a:stretch/>
        </p:blipFill>
        <p:spPr>
          <a:xfrm>
            <a:off x="7841769" y="1634288"/>
            <a:ext cx="4065057" cy="4290271"/>
          </a:xfrm>
          <a:prstGeom prst="roundRect">
            <a:avLst>
              <a:gd name="adj" fmla="val 36274"/>
            </a:avLst>
          </a:prstGeom>
          <a:solidFill>
            <a:srgbClr val="FFFFFF">
              <a:shade val="85000"/>
            </a:srgbClr>
          </a:solidFill>
          <a:ln w="38100">
            <a:solidFill>
              <a:srgbClr val="50287D"/>
            </a:solidFill>
          </a:ln>
          <a:effectLst/>
        </p:spPr>
      </p:pic>
      <p:sp>
        <p:nvSpPr>
          <p:cNvPr id="12" name="Title 16">
            <a:extLst>
              <a:ext uri="{FF2B5EF4-FFF2-40B4-BE49-F238E27FC236}">
                <a16:creationId xmlns:a16="http://schemas.microsoft.com/office/drawing/2014/main" id="{CA53B76C-77C1-4724-B70B-267A20D298B8}"/>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The Grades</a:t>
            </a:r>
          </a:p>
        </p:txBody>
      </p:sp>
      <p:cxnSp>
        <p:nvCxnSpPr>
          <p:cNvPr id="13" name="Straight Connector 12">
            <a:extLst>
              <a:ext uri="{FF2B5EF4-FFF2-40B4-BE49-F238E27FC236}">
                <a16:creationId xmlns:a16="http://schemas.microsoft.com/office/drawing/2014/main" id="{F71E40AE-505C-4A6B-B7A3-125C1ED0E004}"/>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8A374271-BDAA-4502-8CE6-9A9C4FA7B187}"/>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a:solidFill>
                  <a:srgbClr val="50287D"/>
                </a:solidFill>
              </a:rPr>
              <a:t>Strategy &amp; Investment</a:t>
            </a:r>
          </a:p>
        </p:txBody>
      </p:sp>
    </p:spTree>
    <p:extLst>
      <p:ext uri="{BB962C8B-B14F-4D97-AF65-F5344CB8AC3E}">
        <p14:creationId xmlns:p14="http://schemas.microsoft.com/office/powerpoint/2010/main" val="4285696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545EBBC1-5592-417C-93DC-B6C3746D72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382" t="10940" r="16630" b="21780"/>
          <a:stretch/>
        </p:blipFill>
        <p:spPr>
          <a:xfrm>
            <a:off x="628649" y="1629239"/>
            <a:ext cx="3275391" cy="33909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46</a:t>
            </a:fld>
            <a:endParaRPr lang="en-US" dirty="0"/>
          </a:p>
        </p:txBody>
      </p:sp>
      <p:sp>
        <p:nvSpPr>
          <p:cNvPr id="10" name="Title 16">
            <a:extLst>
              <a:ext uri="{FF2B5EF4-FFF2-40B4-BE49-F238E27FC236}">
                <a16:creationId xmlns:a16="http://schemas.microsoft.com/office/drawing/2014/main" id="{BE976DE0-F3B2-4EBC-993C-4D8909A87386}"/>
              </a:ext>
            </a:extLst>
          </p:cNvPr>
          <p:cNvSpPr>
            <a:spLocks noGrp="1"/>
          </p:cNvSpPr>
          <p:nvPr>
            <p:ph type="title"/>
          </p:nvPr>
        </p:nvSpPr>
        <p:spPr>
          <a:xfrm>
            <a:off x="523240" y="234975"/>
            <a:ext cx="10515600" cy="1322530"/>
          </a:xfrm>
        </p:spPr>
        <p:txBody>
          <a:bodyPr/>
          <a:lstStyle/>
          <a:p>
            <a:r>
              <a:rPr lang="en-US" dirty="0"/>
              <a:t>Government</a:t>
            </a:r>
          </a:p>
        </p:txBody>
      </p:sp>
      <p:sp>
        <p:nvSpPr>
          <p:cNvPr id="11" name="Content Placeholder 5">
            <a:extLst>
              <a:ext uri="{FF2B5EF4-FFF2-40B4-BE49-F238E27FC236}">
                <a16:creationId xmlns:a16="http://schemas.microsoft.com/office/drawing/2014/main" id="{2DD356A1-0F58-4E42-A26E-A8D158DEBCB2}"/>
              </a:ext>
            </a:extLst>
          </p:cNvPr>
          <p:cNvSpPr>
            <a:spLocks noGrp="1"/>
          </p:cNvSpPr>
          <p:nvPr>
            <p:ph sz="quarter" idx="15"/>
          </p:nvPr>
        </p:nvSpPr>
        <p:spPr>
          <a:xfrm>
            <a:off x="3983684" y="1642765"/>
            <a:ext cx="7918756" cy="3920299"/>
          </a:xfrm>
        </p:spPr>
        <p:txBody>
          <a:bodyPr>
            <a:noAutofit/>
          </a:bodyPr>
          <a:lstStyle/>
          <a:p>
            <a:pPr fontAlgn="base">
              <a:lnSpc>
                <a:spcPct val="100000"/>
              </a:lnSpc>
            </a:pPr>
            <a:r>
              <a:rPr lang="en-CA" sz="1900" dirty="0"/>
              <a:t>$5 million per year for 5 consecutive years (totalling $25 million) to ParticipACTION.</a:t>
            </a:r>
            <a:r>
              <a:rPr lang="en-CA" sz="1900" baseline="30000" dirty="0"/>
              <a:t>285 </a:t>
            </a:r>
          </a:p>
          <a:p>
            <a:pPr fontAlgn="base">
              <a:lnSpc>
                <a:spcPct val="100000"/>
              </a:lnSpc>
            </a:pPr>
            <a:r>
              <a:rPr lang="en-CA" sz="1900" dirty="0"/>
              <a:t>$30 million over 3 years to promote women’s and girls’ participation in sport. </a:t>
            </a:r>
            <a:r>
              <a:rPr lang="en-CA" sz="1900" baseline="30000" dirty="0"/>
              <a:t>285</a:t>
            </a:r>
            <a:r>
              <a:rPr lang="en-CA" sz="1900" dirty="0"/>
              <a:t> </a:t>
            </a:r>
          </a:p>
          <a:p>
            <a:pPr fontAlgn="base">
              <a:lnSpc>
                <a:spcPct val="100000"/>
              </a:lnSpc>
            </a:pPr>
            <a:r>
              <a:rPr lang="en-CA" sz="1900" dirty="0"/>
              <a:t>$47.5 million over 5 years as well as $9.5 million per year ongoing to expand the use of sport for social development in more than 300 Indigenous communities.</a:t>
            </a:r>
            <a:r>
              <a:rPr lang="en-CA" sz="1900" baseline="30000" dirty="0"/>
              <a:t>301</a:t>
            </a:r>
          </a:p>
          <a:p>
            <a:pPr fontAlgn="base">
              <a:lnSpc>
                <a:spcPct val="100000"/>
              </a:lnSpc>
            </a:pPr>
            <a:r>
              <a:rPr lang="en-CA" sz="1900" dirty="0"/>
              <a:t>Almost 70% of federal, provincial and territorial governments report that funds invested in physical activity programming has remained the same over the past fiscal years (2019 ParticipACTION).</a:t>
            </a:r>
          </a:p>
          <a:p>
            <a:pPr fontAlgn="base">
              <a:lnSpc>
                <a:spcPct val="100000"/>
              </a:lnSpc>
            </a:pPr>
            <a:r>
              <a:rPr lang="en-CA" sz="1900" dirty="0"/>
              <a:t>Over 90% of federal, provincial and territorial governments reported modifying/adapting their physical activity policies and programs to better align with the Common Vision (2019 ParticipACTION).</a:t>
            </a:r>
          </a:p>
        </p:txBody>
      </p:sp>
    </p:spTree>
    <p:extLst>
      <p:ext uri="{BB962C8B-B14F-4D97-AF65-F5344CB8AC3E}">
        <p14:creationId xmlns:p14="http://schemas.microsoft.com/office/powerpoint/2010/main" val="1616763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riding a horse in a field&#10;&#10;Description automatically generated">
            <a:extLst>
              <a:ext uri="{FF2B5EF4-FFF2-40B4-BE49-F238E27FC236}">
                <a16:creationId xmlns:a16="http://schemas.microsoft.com/office/drawing/2014/main" id="{170BAC1B-4656-4228-B626-76D311D65F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9149"/>
          <a:stretch/>
        </p:blipFill>
        <p:spPr>
          <a:xfrm>
            <a:off x="7953412" y="2122575"/>
            <a:ext cx="3517228" cy="3309808"/>
          </a:xfrm>
          <a:prstGeom prst="roundRect">
            <a:avLst>
              <a:gd name="adj" fmla="val 36274"/>
            </a:avLst>
          </a:prstGeom>
          <a:solidFill>
            <a:srgbClr val="FFFFFF">
              <a:shade val="85000"/>
            </a:srgbClr>
          </a:solidFill>
          <a:ln w="38100">
            <a:solidFill>
              <a:srgbClr val="50287D"/>
            </a:solidFill>
          </a:ln>
          <a:effectLst/>
        </p:spPr>
      </p:pic>
      <p:pic>
        <p:nvPicPr>
          <p:cNvPr id="12" name="Picture 11" descr="A close up of a logo&#10;&#10;Description automatically generated">
            <a:extLst>
              <a:ext uri="{FF2B5EF4-FFF2-40B4-BE49-F238E27FC236}">
                <a16:creationId xmlns:a16="http://schemas.microsoft.com/office/drawing/2014/main" id="{667676DE-BA54-4CAD-BFD2-738C265DC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382" t="10940" r="16630" b="21780"/>
          <a:stretch/>
        </p:blipFill>
        <p:spPr>
          <a:xfrm>
            <a:off x="10931806" y="-27517"/>
            <a:ext cx="107798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47</a:t>
            </a:fld>
            <a:endParaRPr lang="en-US" dirty="0"/>
          </a:p>
        </p:txBody>
      </p:sp>
      <p:sp>
        <p:nvSpPr>
          <p:cNvPr id="8" name="Rounded Rectangle 18">
            <a:extLst>
              <a:ext uri="{FF2B5EF4-FFF2-40B4-BE49-F238E27FC236}">
                <a16:creationId xmlns:a16="http://schemas.microsoft.com/office/drawing/2014/main" id="{16217A0A-6E6F-4397-B26D-5AD2202C49B5}"/>
              </a:ext>
            </a:extLst>
          </p:cNvPr>
          <p:cNvSpPr/>
          <p:nvPr/>
        </p:nvSpPr>
        <p:spPr>
          <a:xfrm>
            <a:off x="523239" y="1735461"/>
            <a:ext cx="688721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1002638-D8D1-479F-AA2C-E6404A57E881}"/>
              </a:ext>
            </a:extLst>
          </p:cNvPr>
          <p:cNvSpPr>
            <a:spLocks noGrp="1"/>
          </p:cNvSpPr>
          <p:nvPr>
            <p:ph sz="quarter" idx="15"/>
          </p:nvPr>
        </p:nvSpPr>
        <p:spPr>
          <a:xfrm>
            <a:off x="698091" y="2115342"/>
            <a:ext cx="6531384" cy="2704748"/>
          </a:xfrm>
        </p:spPr>
        <p:txBody>
          <a:bodyPr>
            <a:noAutofit/>
          </a:bodyPr>
          <a:lstStyle/>
          <a:p>
            <a:pPr fontAlgn="base">
              <a:lnSpc>
                <a:spcPct val="100000"/>
              </a:lnSpc>
            </a:pPr>
            <a:r>
              <a:rPr lang="en-CA" sz="1800" dirty="0"/>
              <a:t>Gain a better understanding of what is required in financial, human and program resources to reverse negative trends in physical activity and sedentary behaviour in Canadian children and youth.</a:t>
            </a:r>
          </a:p>
          <a:p>
            <a:pPr fontAlgn="base">
              <a:lnSpc>
                <a:spcPct val="100000"/>
              </a:lnSpc>
            </a:pPr>
            <a:r>
              <a:rPr lang="en-CA" sz="1800" dirty="0"/>
              <a:t>There is an ongoing need to implement common tools and metrics for measuring all movement behaviours at the national-, provincial-, and territorial-level.</a:t>
            </a:r>
          </a:p>
          <a:p>
            <a:pPr fontAlgn="base">
              <a:lnSpc>
                <a:spcPct val="100000"/>
              </a:lnSpc>
            </a:pPr>
            <a:r>
              <a:rPr lang="en-CA" sz="1800" dirty="0"/>
              <a:t>Natural experiments should be evaluated, with the outcomes and results documented and impact shared. </a:t>
            </a:r>
          </a:p>
          <a:p>
            <a:pPr fontAlgn="base">
              <a:lnSpc>
                <a:spcPct val="100000"/>
              </a:lnSpc>
            </a:pPr>
            <a:r>
              <a:rPr lang="en-CA" sz="1800" dirty="0"/>
              <a:t>More insight is required on the extent to which governments are subsidizing the cost of children and youth participation in organized sport and recreation programs. </a:t>
            </a:r>
          </a:p>
          <a:p>
            <a:pPr marL="0" indent="0">
              <a:lnSpc>
                <a:spcPct val="100000"/>
              </a:lnSpc>
              <a:buNone/>
            </a:pPr>
            <a:endParaRPr lang="en-CA" sz="1800" dirty="0"/>
          </a:p>
        </p:txBody>
      </p:sp>
      <p:sp>
        <p:nvSpPr>
          <p:cNvPr id="10" name="Rounded Rectangle 4">
            <a:extLst>
              <a:ext uri="{FF2B5EF4-FFF2-40B4-BE49-F238E27FC236}">
                <a16:creationId xmlns:a16="http://schemas.microsoft.com/office/drawing/2014/main" id="{895A8FD7-D430-4498-82B7-0CC44A8E2CC7}"/>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Research Gaps</a:t>
            </a:r>
          </a:p>
        </p:txBody>
      </p:sp>
      <p:sp>
        <p:nvSpPr>
          <p:cNvPr id="11" name="Title 16">
            <a:extLst>
              <a:ext uri="{FF2B5EF4-FFF2-40B4-BE49-F238E27FC236}">
                <a16:creationId xmlns:a16="http://schemas.microsoft.com/office/drawing/2014/main" id="{11A609C3-AAD9-429A-94D4-2FAB38B9500E}"/>
              </a:ext>
            </a:extLst>
          </p:cNvPr>
          <p:cNvSpPr>
            <a:spLocks noGrp="1"/>
          </p:cNvSpPr>
          <p:nvPr>
            <p:ph type="title"/>
          </p:nvPr>
        </p:nvSpPr>
        <p:spPr>
          <a:xfrm>
            <a:off x="523240" y="234975"/>
            <a:ext cx="10515600" cy="1322530"/>
          </a:xfrm>
        </p:spPr>
        <p:txBody>
          <a:bodyPr/>
          <a:lstStyle/>
          <a:p>
            <a:r>
              <a:rPr lang="en-US" dirty="0"/>
              <a:t>Government</a:t>
            </a:r>
          </a:p>
        </p:txBody>
      </p:sp>
    </p:spTree>
    <p:extLst>
      <p:ext uri="{BB962C8B-B14F-4D97-AF65-F5344CB8AC3E}">
        <p14:creationId xmlns:p14="http://schemas.microsoft.com/office/powerpoint/2010/main" val="1873471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67676DE-BA54-4CAD-BFD2-738C265DC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382" t="10940" r="16630" b="21780"/>
          <a:stretch/>
        </p:blipFill>
        <p:spPr>
          <a:xfrm>
            <a:off x="10931806" y="-27517"/>
            <a:ext cx="107798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48</a:t>
            </a:fld>
            <a:endParaRPr lang="en-US" dirty="0"/>
          </a:p>
        </p:txBody>
      </p:sp>
      <p:sp>
        <p:nvSpPr>
          <p:cNvPr id="11" name="Title 16">
            <a:extLst>
              <a:ext uri="{FF2B5EF4-FFF2-40B4-BE49-F238E27FC236}">
                <a16:creationId xmlns:a16="http://schemas.microsoft.com/office/drawing/2014/main" id="{11A609C3-AAD9-429A-94D4-2FAB38B9500E}"/>
              </a:ext>
            </a:extLst>
          </p:cNvPr>
          <p:cNvSpPr>
            <a:spLocks noGrp="1"/>
          </p:cNvSpPr>
          <p:nvPr>
            <p:ph type="title"/>
          </p:nvPr>
        </p:nvSpPr>
        <p:spPr>
          <a:xfrm>
            <a:off x="523240" y="234975"/>
            <a:ext cx="10515600" cy="1322530"/>
          </a:xfrm>
        </p:spPr>
        <p:txBody>
          <a:bodyPr/>
          <a:lstStyle/>
          <a:p>
            <a:r>
              <a:rPr lang="en-US" dirty="0"/>
              <a:t>Government</a:t>
            </a:r>
          </a:p>
        </p:txBody>
      </p:sp>
      <p:sp>
        <p:nvSpPr>
          <p:cNvPr id="14" name="Rounded Rectangle 18">
            <a:extLst>
              <a:ext uri="{FF2B5EF4-FFF2-40B4-BE49-F238E27FC236}">
                <a16:creationId xmlns:a16="http://schemas.microsoft.com/office/drawing/2014/main" id="{9E9CA854-9EE9-4AF2-8AC6-287219A3DE90}"/>
              </a:ext>
            </a:extLst>
          </p:cNvPr>
          <p:cNvSpPr/>
          <p:nvPr/>
        </p:nvSpPr>
        <p:spPr>
          <a:xfrm>
            <a:off x="523240" y="1754527"/>
            <a:ext cx="9830435"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5">
            <a:extLst>
              <a:ext uri="{FF2B5EF4-FFF2-40B4-BE49-F238E27FC236}">
                <a16:creationId xmlns:a16="http://schemas.microsoft.com/office/drawing/2014/main" id="{CF7888CA-A700-4B84-94FC-4B06C8A2027F}"/>
              </a:ext>
            </a:extLst>
          </p:cNvPr>
          <p:cNvSpPr>
            <a:spLocks noGrp="1"/>
          </p:cNvSpPr>
          <p:nvPr>
            <p:ph sz="quarter" idx="15"/>
          </p:nvPr>
        </p:nvSpPr>
        <p:spPr>
          <a:xfrm>
            <a:off x="698091" y="2115342"/>
            <a:ext cx="9407934" cy="2704748"/>
          </a:xfrm>
        </p:spPr>
        <p:txBody>
          <a:bodyPr>
            <a:noAutofit/>
          </a:bodyPr>
          <a:lstStyle/>
          <a:p>
            <a:pPr fontAlgn="base">
              <a:lnSpc>
                <a:spcPct val="100000"/>
              </a:lnSpc>
            </a:pPr>
            <a:r>
              <a:rPr lang="en-CA" sz="1800" dirty="0"/>
              <a:t>Enhance collaboration and alignment across federal, provincial, territorial and local governments. </a:t>
            </a:r>
          </a:p>
          <a:p>
            <a:pPr fontAlgn="base">
              <a:lnSpc>
                <a:spcPct val="100000"/>
              </a:lnSpc>
            </a:pPr>
            <a:r>
              <a:rPr lang="en-CA" sz="1800" dirty="0"/>
              <a:t>Give voice to children and youth by engaging them directly in efforts to conceive, design, develop, implement and evaluate physical activity policies, programs and services.</a:t>
            </a:r>
          </a:p>
          <a:p>
            <a:pPr fontAlgn="base">
              <a:lnSpc>
                <a:spcPct val="100000"/>
              </a:lnSpc>
            </a:pPr>
            <a:r>
              <a:rPr lang="en-CA" sz="1800" dirty="0"/>
              <a:t>Provide leadership development, training and community capacity building for those living in rural or remote communities. </a:t>
            </a:r>
          </a:p>
          <a:p>
            <a:pPr fontAlgn="base">
              <a:lnSpc>
                <a:spcPct val="100000"/>
              </a:lnSpc>
            </a:pPr>
            <a:r>
              <a:rPr lang="en-CA" sz="1800" dirty="0"/>
              <a:t>Work with other domestic and international organizations to add to current understanding of the investment required to increase population physical activity in Canada. </a:t>
            </a:r>
          </a:p>
          <a:p>
            <a:pPr fontAlgn="base">
              <a:lnSpc>
                <a:spcPct val="100000"/>
              </a:lnSpc>
            </a:pPr>
            <a:r>
              <a:rPr lang="en-CA" sz="1800" dirty="0"/>
              <a:t>Governments at all levels should intentionally address people who are at the greatest risk for inactivity, by supporting policies that eliminate disparities that impact physical activity levels.</a:t>
            </a:r>
          </a:p>
        </p:txBody>
      </p:sp>
      <p:sp>
        <p:nvSpPr>
          <p:cNvPr id="16" name="Rounded Rectangle 4">
            <a:extLst>
              <a:ext uri="{FF2B5EF4-FFF2-40B4-BE49-F238E27FC236}">
                <a16:creationId xmlns:a16="http://schemas.microsoft.com/office/drawing/2014/main" id="{EC8045A8-A57D-40B4-87E5-DC8D1C7F4ECD}"/>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Recommendations</a:t>
            </a:r>
          </a:p>
        </p:txBody>
      </p:sp>
    </p:spTree>
    <p:extLst>
      <p:ext uri="{BB962C8B-B14F-4D97-AF65-F5344CB8AC3E}">
        <p14:creationId xmlns:p14="http://schemas.microsoft.com/office/powerpoint/2010/main" val="4241475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EE0CD8D5-8413-46CC-A6E6-F077CB297B9A}"/>
              </a:ext>
            </a:extLst>
          </p:cNvPr>
          <p:cNvSpPr>
            <a:spLocks noGrp="1"/>
          </p:cNvSpPr>
          <p:nvPr>
            <p:ph type="ctrTitle"/>
          </p:nvPr>
        </p:nvSpPr>
        <p:spPr>
          <a:xfrm>
            <a:off x="716116" y="1723748"/>
            <a:ext cx="9144000" cy="2001426"/>
          </a:xfrm>
        </p:spPr>
        <p:txBody>
          <a:bodyPr>
            <a:noAutofit/>
          </a:bodyPr>
          <a:lstStyle/>
          <a:p>
            <a:pPr>
              <a:lnSpc>
                <a:spcPct val="80000"/>
              </a:lnSpc>
            </a:pPr>
            <a:r>
              <a:rPr lang="en-US" sz="7200" dirty="0">
                <a:effectLst/>
              </a:rPr>
              <a:t>In Closing</a:t>
            </a:r>
          </a:p>
        </p:txBody>
      </p:sp>
      <p:cxnSp>
        <p:nvCxnSpPr>
          <p:cNvPr id="10" name="Straight Connector 9">
            <a:extLst>
              <a:ext uri="{FF2B5EF4-FFF2-40B4-BE49-F238E27FC236}">
                <a16:creationId xmlns:a16="http://schemas.microsoft.com/office/drawing/2014/main" id="{93DC15C8-97FA-48A5-867F-EC42C8EC0575}"/>
              </a:ext>
            </a:extLst>
          </p:cNvPr>
          <p:cNvCxnSpPr/>
          <p:nvPr/>
        </p:nvCxnSpPr>
        <p:spPr>
          <a:xfrm>
            <a:off x="828039" y="37786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pic>
        <p:nvPicPr>
          <p:cNvPr id="11" name="Picture 10" descr="A person wearing a helmet&#10;&#10;Description automatically generated">
            <a:extLst>
              <a:ext uri="{FF2B5EF4-FFF2-40B4-BE49-F238E27FC236}">
                <a16:creationId xmlns:a16="http://schemas.microsoft.com/office/drawing/2014/main" id="{3D245574-6565-410A-B484-7551E57178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514"/>
          <a:stretch/>
        </p:blipFill>
        <p:spPr>
          <a:xfrm>
            <a:off x="7245021" y="2013462"/>
            <a:ext cx="4646578" cy="3423424"/>
          </a:xfrm>
          <a:prstGeom prst="roundRect">
            <a:avLst>
              <a:gd name="adj" fmla="val 3627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356023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5</a:t>
            </a:fld>
            <a:endParaRPr lang="en-US" dirty="0"/>
          </a:p>
        </p:txBody>
      </p:sp>
      <p:sp>
        <p:nvSpPr>
          <p:cNvPr id="10" name="Title 16">
            <a:extLst>
              <a:ext uri="{FF2B5EF4-FFF2-40B4-BE49-F238E27FC236}">
                <a16:creationId xmlns:a16="http://schemas.microsoft.com/office/drawing/2014/main" id="{4C78983C-EA4E-43C3-9A0E-5C6753354652}"/>
              </a:ext>
            </a:extLst>
          </p:cNvPr>
          <p:cNvSpPr>
            <a:spLocks noGrp="1"/>
          </p:cNvSpPr>
          <p:nvPr>
            <p:ph type="title"/>
          </p:nvPr>
        </p:nvSpPr>
        <p:spPr>
          <a:xfrm>
            <a:off x="523240" y="501412"/>
            <a:ext cx="10947400" cy="1322530"/>
          </a:xfrm>
        </p:spPr>
        <p:txBody>
          <a:bodyPr>
            <a:noAutofit/>
          </a:bodyPr>
          <a:lstStyle/>
          <a:p>
            <a:r>
              <a:rPr lang="en-US" dirty="0"/>
              <a:t>What needs to be done to get Canadian kids moving?</a:t>
            </a:r>
          </a:p>
        </p:txBody>
      </p:sp>
      <p:sp>
        <p:nvSpPr>
          <p:cNvPr id="11" name="Content Placeholder 17">
            <a:extLst>
              <a:ext uri="{FF2B5EF4-FFF2-40B4-BE49-F238E27FC236}">
                <a16:creationId xmlns:a16="http://schemas.microsoft.com/office/drawing/2014/main" id="{FEBC40A1-0703-4042-B0B4-5585E2A7B9DD}"/>
              </a:ext>
            </a:extLst>
          </p:cNvPr>
          <p:cNvSpPr>
            <a:spLocks noGrp="1"/>
          </p:cNvSpPr>
          <p:nvPr>
            <p:ph sz="quarter" idx="15"/>
          </p:nvPr>
        </p:nvSpPr>
        <p:spPr>
          <a:xfrm>
            <a:off x="523240" y="2195135"/>
            <a:ext cx="6649917" cy="3545116"/>
          </a:xfrm>
        </p:spPr>
        <p:txBody>
          <a:bodyPr>
            <a:noAutofit/>
          </a:bodyPr>
          <a:lstStyle/>
          <a:p>
            <a:pPr marL="0" indent="0">
              <a:lnSpc>
                <a:spcPct val="100000"/>
              </a:lnSpc>
              <a:buNone/>
            </a:pPr>
            <a:r>
              <a:rPr lang="en-CA" b="1" dirty="0"/>
              <a:t>Families</a:t>
            </a:r>
            <a:r>
              <a:rPr lang="en-CA" dirty="0"/>
              <a:t> can support children and youth in achieving healthy physical activity, sedentary and sleep behaviours by encouraging, facilitating, modelling, setting expectations and engaging in healthy movement behaviours with them. Other sources of influence are important (e.g., child care, school, health care, community, governments) and can support families in this pursuit.</a:t>
            </a:r>
            <a:endParaRPr lang="en-US" dirty="0"/>
          </a:p>
        </p:txBody>
      </p:sp>
      <p:pic>
        <p:nvPicPr>
          <p:cNvPr id="12" name="Picture 11" descr="A group of people standing on top of a grass covered field&#10;&#10;Description automatically generated">
            <a:extLst>
              <a:ext uri="{FF2B5EF4-FFF2-40B4-BE49-F238E27FC236}">
                <a16:creationId xmlns:a16="http://schemas.microsoft.com/office/drawing/2014/main" id="{71B69893-07F5-4D5A-8860-317BAE7905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6440" y="2195135"/>
            <a:ext cx="4536000" cy="3228644"/>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3283414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383C748-6EB0-412D-AB45-4650228A1A46}"/>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50</a:t>
            </a:fld>
            <a:endParaRPr lang="en-US" dirty="0"/>
          </a:p>
        </p:txBody>
      </p:sp>
      <p:sp>
        <p:nvSpPr>
          <p:cNvPr id="13" name="Content Placeholder 5">
            <a:extLst>
              <a:ext uri="{FF2B5EF4-FFF2-40B4-BE49-F238E27FC236}">
                <a16:creationId xmlns:a16="http://schemas.microsoft.com/office/drawing/2014/main" id="{0E5BBD27-3091-455A-9DFF-567F3BB5ACC5}"/>
              </a:ext>
            </a:extLst>
          </p:cNvPr>
          <p:cNvSpPr>
            <a:spLocks noGrp="1"/>
          </p:cNvSpPr>
          <p:nvPr>
            <p:ph sz="quarter" idx="15"/>
          </p:nvPr>
        </p:nvSpPr>
        <p:spPr>
          <a:xfrm>
            <a:off x="523240" y="2267935"/>
            <a:ext cx="6945435" cy="3189889"/>
          </a:xfrm>
        </p:spPr>
        <p:txBody>
          <a:bodyPr>
            <a:noAutofit/>
          </a:bodyPr>
          <a:lstStyle/>
          <a:p>
            <a:pPr fontAlgn="base">
              <a:lnSpc>
                <a:spcPct val="100000"/>
              </a:lnSpc>
            </a:pPr>
            <a:r>
              <a:rPr lang="en-CA" dirty="0"/>
              <a:t>2020 ParticipACTION Report- Highlight Report</a:t>
            </a:r>
          </a:p>
          <a:p>
            <a:pPr fontAlgn="base">
              <a:lnSpc>
                <a:spcPct val="100000"/>
              </a:lnSpc>
            </a:pPr>
            <a:r>
              <a:rPr lang="en-CA" dirty="0"/>
              <a:t>2020 ParticipACTION Report- Full Report</a:t>
            </a:r>
          </a:p>
          <a:p>
            <a:pPr fontAlgn="base">
              <a:lnSpc>
                <a:spcPct val="100000"/>
              </a:lnSpc>
            </a:pPr>
            <a:r>
              <a:rPr lang="en-CA" dirty="0"/>
              <a:t>Consensus statement on the Role of the Family in the Physical Activity, Sedentary and Sleep Behaviours of Children and Youth</a:t>
            </a:r>
          </a:p>
          <a:p>
            <a:pPr fontAlgn="base">
              <a:lnSpc>
                <a:spcPct val="100000"/>
              </a:lnSpc>
            </a:pPr>
            <a:r>
              <a:rPr lang="en-CA" dirty="0"/>
              <a:t>Past Report Cards</a:t>
            </a:r>
          </a:p>
          <a:p>
            <a:pPr fontAlgn="base">
              <a:lnSpc>
                <a:spcPct val="100000"/>
              </a:lnSpc>
            </a:pPr>
            <a:r>
              <a:rPr lang="en-CA" dirty="0"/>
              <a:t>Power Point presentation</a:t>
            </a:r>
          </a:p>
          <a:p>
            <a:pPr fontAlgn="base">
              <a:lnSpc>
                <a:spcPct val="100000"/>
              </a:lnSpc>
            </a:pPr>
            <a:r>
              <a:rPr lang="en-CA" dirty="0"/>
              <a:t>Media materials</a:t>
            </a:r>
          </a:p>
          <a:p>
            <a:pPr fontAlgn="base">
              <a:lnSpc>
                <a:spcPct val="100000"/>
              </a:lnSpc>
            </a:pPr>
            <a:r>
              <a:rPr lang="en-CA" dirty="0"/>
              <a:t>Communications Toolkit</a:t>
            </a:r>
          </a:p>
          <a:p>
            <a:pPr fontAlgn="base">
              <a:lnSpc>
                <a:spcPct val="100000"/>
              </a:lnSpc>
            </a:pPr>
            <a:r>
              <a:rPr lang="en-CA" dirty="0"/>
              <a:t>Infographics</a:t>
            </a:r>
          </a:p>
        </p:txBody>
      </p:sp>
      <p:sp>
        <p:nvSpPr>
          <p:cNvPr id="14" name="Title 16">
            <a:extLst>
              <a:ext uri="{FF2B5EF4-FFF2-40B4-BE49-F238E27FC236}">
                <a16:creationId xmlns:a16="http://schemas.microsoft.com/office/drawing/2014/main" id="{BE7B9A1D-8FCD-422F-A5A1-7EA2A7AD610D}"/>
              </a:ext>
            </a:extLst>
          </p:cNvPr>
          <p:cNvSpPr>
            <a:spLocks noGrp="1"/>
          </p:cNvSpPr>
          <p:nvPr>
            <p:ph type="title"/>
          </p:nvPr>
        </p:nvSpPr>
        <p:spPr>
          <a:xfrm>
            <a:off x="523240" y="501412"/>
            <a:ext cx="10947400" cy="1322530"/>
          </a:xfrm>
        </p:spPr>
        <p:txBody>
          <a:bodyPr>
            <a:noAutofit/>
          </a:bodyPr>
          <a:lstStyle/>
          <a:p>
            <a:r>
              <a:rPr lang="en-US" dirty="0"/>
              <a:t>Tools &amp; Resources </a:t>
            </a:r>
            <a:br>
              <a:rPr lang="en-US" dirty="0"/>
            </a:br>
            <a:r>
              <a:rPr lang="en-US" dirty="0"/>
              <a:t>(EN &amp; FR)</a:t>
            </a:r>
          </a:p>
        </p:txBody>
      </p:sp>
      <p:pic>
        <p:nvPicPr>
          <p:cNvPr id="15" name="Picture 14" descr="A picture containing person, outdoor, handcart, woman&#10;&#10;Description automatically generated">
            <a:extLst>
              <a:ext uri="{FF2B5EF4-FFF2-40B4-BE49-F238E27FC236}">
                <a16:creationId xmlns:a16="http://schemas.microsoft.com/office/drawing/2014/main" id="{4DD84EA4-6D6C-4E67-8061-8EA02E0FEA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885" r="3958"/>
          <a:stretch/>
        </p:blipFill>
        <p:spPr>
          <a:xfrm>
            <a:off x="7678225" y="2419350"/>
            <a:ext cx="3923225" cy="2900741"/>
          </a:xfrm>
          <a:prstGeom prst="roundRect">
            <a:avLst>
              <a:gd name="adj" fmla="val 3627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1070974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383C748-6EB0-412D-AB45-4650228A1A46}"/>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51</a:t>
            </a:fld>
            <a:endParaRPr lang="en-US" dirty="0"/>
          </a:p>
        </p:txBody>
      </p:sp>
      <p:sp>
        <p:nvSpPr>
          <p:cNvPr id="10" name="Title 16">
            <a:extLst>
              <a:ext uri="{FF2B5EF4-FFF2-40B4-BE49-F238E27FC236}">
                <a16:creationId xmlns:a16="http://schemas.microsoft.com/office/drawing/2014/main" id="{07B06D14-BC40-4742-A769-C1E2DBD916E9}"/>
              </a:ext>
            </a:extLst>
          </p:cNvPr>
          <p:cNvSpPr>
            <a:spLocks noGrp="1"/>
          </p:cNvSpPr>
          <p:nvPr>
            <p:ph type="title"/>
          </p:nvPr>
        </p:nvSpPr>
        <p:spPr>
          <a:xfrm>
            <a:off x="523240" y="501412"/>
            <a:ext cx="10947400" cy="1322530"/>
          </a:xfrm>
        </p:spPr>
        <p:txBody>
          <a:bodyPr>
            <a:noAutofit/>
          </a:bodyPr>
          <a:lstStyle/>
          <a:p>
            <a:r>
              <a:rPr lang="en-US" dirty="0"/>
              <a:t>Report Card </a:t>
            </a:r>
            <a:br>
              <a:rPr lang="en-US" dirty="0"/>
            </a:br>
            <a:r>
              <a:rPr lang="en-US" dirty="0"/>
              <a:t>Development Team</a:t>
            </a:r>
          </a:p>
        </p:txBody>
      </p:sp>
      <p:sp>
        <p:nvSpPr>
          <p:cNvPr id="16" name="Content Placeholder 2">
            <a:extLst>
              <a:ext uri="{FF2B5EF4-FFF2-40B4-BE49-F238E27FC236}">
                <a16:creationId xmlns:a16="http://schemas.microsoft.com/office/drawing/2014/main" id="{CCD62DA5-D6F6-4911-B2B3-087E8201122D}"/>
              </a:ext>
            </a:extLst>
          </p:cNvPr>
          <p:cNvSpPr txBox="1">
            <a:spLocks/>
          </p:cNvSpPr>
          <p:nvPr/>
        </p:nvSpPr>
        <p:spPr>
          <a:xfrm>
            <a:off x="957897" y="1961888"/>
            <a:ext cx="10078085" cy="4657987"/>
          </a:xfrm>
          <a:prstGeom prst="rect">
            <a:avLst/>
          </a:prstGeom>
        </p:spPr>
        <p:txBody>
          <a:bodyPr numCol="3">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charset="2"/>
              <a:buNone/>
            </a:pPr>
            <a:r>
              <a:rPr lang="en-US" sz="1100" b="1" dirty="0">
                <a:solidFill>
                  <a:schemeClr val="bg1"/>
                </a:solidFill>
              </a:rPr>
              <a:t>Report Card Chief Scientific Officer	</a:t>
            </a:r>
          </a:p>
          <a:p>
            <a:pPr marL="0" indent="0">
              <a:lnSpc>
                <a:spcPct val="100000"/>
              </a:lnSpc>
              <a:buFont typeface="Wingdings" charset="2"/>
              <a:buNone/>
            </a:pPr>
            <a:r>
              <a:rPr lang="en-US" sz="1100" dirty="0">
                <a:solidFill>
                  <a:schemeClr val="bg1"/>
                </a:solidFill>
              </a:rPr>
              <a:t>Dr. Mark Tremblay</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Research Manager and Lead Author</a:t>
            </a:r>
          </a:p>
          <a:p>
            <a:pPr marL="0" indent="0">
              <a:lnSpc>
                <a:spcPct val="100000"/>
              </a:lnSpc>
              <a:buNone/>
            </a:pPr>
            <a:r>
              <a:rPr lang="en-US" sz="1100" dirty="0">
                <a:solidFill>
                  <a:schemeClr val="bg1"/>
                </a:solidFill>
              </a:rPr>
              <a:t>Dr. Michelle Guerrero</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Highlight Report Writer</a:t>
            </a:r>
          </a:p>
          <a:p>
            <a:pPr marL="0" indent="0">
              <a:lnSpc>
                <a:spcPct val="100000"/>
              </a:lnSpc>
              <a:buNone/>
            </a:pPr>
            <a:r>
              <a:rPr lang="en-US" sz="1100" dirty="0">
                <a:solidFill>
                  <a:schemeClr val="bg1"/>
                </a:solidFill>
              </a:rPr>
              <a:t>Flip Livingstone</a:t>
            </a:r>
          </a:p>
          <a:p>
            <a:pPr marL="0" indent="0">
              <a:lnSpc>
                <a:spcPct val="100000"/>
              </a:lnSpc>
              <a:buNone/>
            </a:pPr>
            <a:r>
              <a:rPr lang="en-US" sz="1100" dirty="0">
                <a:solidFill>
                  <a:schemeClr val="bg1"/>
                </a:solidFill>
              </a:rPr>
              <a:t>Dr. Leigh Vanderloo</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Project Management</a:t>
            </a:r>
          </a:p>
          <a:p>
            <a:pPr marL="0" indent="0">
              <a:lnSpc>
                <a:spcPct val="100000"/>
              </a:lnSpc>
              <a:buNone/>
            </a:pPr>
            <a:r>
              <a:rPr lang="fr-CA" sz="1100" dirty="0">
                <a:solidFill>
                  <a:schemeClr val="bg1"/>
                </a:solidFill>
              </a:rPr>
              <a:t>Joel Barnes </a:t>
            </a:r>
            <a:endParaRPr lang="en-US" sz="1100" dirty="0">
              <a:solidFill>
                <a:schemeClr val="bg1"/>
              </a:solidFill>
            </a:endParaRPr>
          </a:p>
          <a:p>
            <a:pPr marL="0" indent="0">
              <a:lnSpc>
                <a:spcPct val="100000"/>
              </a:lnSpc>
              <a:buNone/>
            </a:pPr>
            <a:r>
              <a:rPr lang="fr-CA" sz="1100" dirty="0">
                <a:solidFill>
                  <a:schemeClr val="bg1"/>
                </a:solidFill>
              </a:rPr>
              <a:t>Dr. Michelle Guerrero</a:t>
            </a:r>
            <a:endParaRPr lang="en-US" sz="1100" dirty="0">
              <a:solidFill>
                <a:schemeClr val="bg1"/>
              </a:solidFill>
            </a:endParaRPr>
          </a:p>
          <a:p>
            <a:pPr marL="0" indent="0">
              <a:lnSpc>
                <a:spcPct val="100000"/>
              </a:lnSpc>
              <a:buNone/>
            </a:pPr>
            <a:r>
              <a:rPr lang="fr-CA" sz="1100" dirty="0">
                <a:solidFill>
                  <a:schemeClr val="bg1"/>
                </a:solidFill>
              </a:rPr>
              <a:t>Dr. Mark Tremblay</a:t>
            </a:r>
            <a:endParaRPr lang="en-US" sz="1100" dirty="0">
              <a:solidFill>
                <a:schemeClr val="bg1"/>
              </a:solidFill>
            </a:endParaRPr>
          </a:p>
          <a:p>
            <a:pPr marL="0" indent="0">
              <a:lnSpc>
                <a:spcPct val="100000"/>
              </a:lnSpc>
              <a:buNone/>
            </a:pPr>
            <a:r>
              <a:rPr lang="en-US" sz="1100" dirty="0">
                <a:solidFill>
                  <a:schemeClr val="bg1"/>
                </a:solidFill>
              </a:rPr>
              <a:t>Dr. Leigh Vanderloo</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Marketing and Communications</a:t>
            </a:r>
          </a:p>
          <a:p>
            <a:pPr marL="0" indent="0">
              <a:lnSpc>
                <a:spcPct val="100000"/>
              </a:lnSpc>
              <a:buFont typeface="Wingdings" charset="2"/>
              <a:buNone/>
            </a:pPr>
            <a:r>
              <a:rPr lang="en-US" sz="1100" dirty="0">
                <a:solidFill>
                  <a:schemeClr val="bg1"/>
                </a:solidFill>
              </a:rPr>
              <a:t>Rebecca Jones</a:t>
            </a:r>
          </a:p>
          <a:p>
            <a:pPr marL="0" indent="0">
              <a:lnSpc>
                <a:spcPct val="100000"/>
              </a:lnSpc>
              <a:buFont typeface="Wingdings" charset="2"/>
              <a:buNone/>
            </a:pPr>
            <a:r>
              <a:rPr lang="en-US" sz="1100" dirty="0">
                <a:solidFill>
                  <a:schemeClr val="bg1"/>
                </a:solidFill>
              </a:rPr>
              <a:t>Flip Livingstone</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Design and Production</a:t>
            </a:r>
          </a:p>
          <a:p>
            <a:pPr marL="0" indent="0">
              <a:lnSpc>
                <a:spcPct val="100000"/>
              </a:lnSpc>
              <a:buFont typeface="Wingdings" charset="2"/>
              <a:buNone/>
            </a:pPr>
            <a:r>
              <a:rPr lang="en-US" sz="1100" dirty="0">
                <a:solidFill>
                  <a:schemeClr val="bg1"/>
                </a:solidFill>
              </a:rPr>
              <a:t>Hambly &amp; Woolley Inc.</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Public Relations</a:t>
            </a:r>
          </a:p>
          <a:p>
            <a:pPr marL="0" indent="0">
              <a:lnSpc>
                <a:spcPct val="100000"/>
              </a:lnSpc>
              <a:buFont typeface="Wingdings" charset="2"/>
              <a:buNone/>
            </a:pPr>
            <a:r>
              <a:rPr lang="en-US" sz="1100" dirty="0">
                <a:solidFill>
                  <a:schemeClr val="bg1"/>
                </a:solidFill>
              </a:rPr>
              <a:t>Proof Inc.</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Copy Editing</a:t>
            </a:r>
          </a:p>
          <a:p>
            <a:pPr marL="0" indent="0">
              <a:lnSpc>
                <a:spcPct val="100000"/>
              </a:lnSpc>
              <a:buFont typeface="Wingdings" charset="2"/>
              <a:buNone/>
            </a:pPr>
            <a:r>
              <a:rPr lang="en-US" sz="1100" dirty="0">
                <a:solidFill>
                  <a:schemeClr val="bg1"/>
                </a:solidFill>
              </a:rPr>
              <a:t>Ruth Hanley</a:t>
            </a:r>
          </a:p>
          <a:p>
            <a:pPr marL="0" indent="0">
              <a:lnSpc>
                <a:spcPct val="100000"/>
              </a:lnSpc>
              <a:buFont typeface="Wingdings" charset="2"/>
              <a:buNone/>
            </a:pPr>
            <a:r>
              <a:rPr lang="en-US" sz="1100" dirty="0">
                <a:solidFill>
                  <a:schemeClr val="bg1"/>
                </a:solidFill>
              </a:rPr>
              <a:t>Dr. Geneviève Leduc</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Translation Services</a:t>
            </a:r>
          </a:p>
          <a:p>
            <a:pPr marL="0" indent="0">
              <a:lnSpc>
                <a:spcPct val="100000"/>
              </a:lnSpc>
              <a:buNone/>
            </a:pPr>
            <a:r>
              <a:rPr lang="fr-CA" sz="1100" dirty="0">
                <a:solidFill>
                  <a:schemeClr val="bg1"/>
                </a:solidFill>
              </a:rPr>
              <a:t>Marie-Johanne Tousignant</a:t>
            </a:r>
            <a:endParaRPr lang="en-US" sz="1100" dirty="0">
              <a:solidFill>
                <a:schemeClr val="bg1"/>
              </a:solidFill>
            </a:endParaRPr>
          </a:p>
          <a:p>
            <a:pPr marL="0" indent="0">
              <a:lnSpc>
                <a:spcPct val="100000"/>
              </a:lnSpc>
              <a:buNone/>
            </a:pPr>
            <a:r>
              <a:rPr lang="fr-CA" sz="1100" dirty="0">
                <a:solidFill>
                  <a:schemeClr val="bg1"/>
                </a:solidFill>
              </a:rPr>
              <a:t>(Stratégie Rédaction)</a:t>
            </a:r>
            <a:endParaRPr lang="en-US" sz="1100" dirty="0">
              <a:solidFill>
                <a:schemeClr val="bg1"/>
              </a:solidFill>
            </a:endParaRPr>
          </a:p>
          <a:p>
            <a:pPr marL="0" indent="0">
              <a:lnSpc>
                <a:spcPct val="100000"/>
              </a:lnSpc>
              <a:buNone/>
            </a:pPr>
            <a:r>
              <a:rPr lang="en-US" sz="1100" dirty="0">
                <a:solidFill>
                  <a:schemeClr val="bg1"/>
                </a:solidFill>
              </a:rPr>
              <a:t>R</a:t>
            </a:r>
            <a:r>
              <a:rPr lang="fr-CA" sz="1100" dirty="0">
                <a:solidFill>
                  <a:schemeClr val="bg1"/>
                </a:solidFill>
              </a:rPr>
              <a:t>é</a:t>
            </a:r>
            <a:r>
              <a:rPr lang="en-US" sz="1100" dirty="0">
                <a:solidFill>
                  <a:schemeClr val="bg1"/>
                </a:solidFill>
              </a:rPr>
              <a:t>seau Accès Participation</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Report Card Research Committee</a:t>
            </a:r>
          </a:p>
          <a:p>
            <a:pPr marL="0" indent="0">
              <a:lnSpc>
                <a:spcPct val="100000"/>
              </a:lnSpc>
              <a:buNone/>
            </a:pPr>
            <a:r>
              <a:rPr lang="en-US" sz="1100" dirty="0">
                <a:solidFill>
                  <a:schemeClr val="bg1"/>
                </a:solidFill>
              </a:rPr>
              <a:t>Dr. Christine Cameron</a:t>
            </a:r>
          </a:p>
          <a:p>
            <a:pPr marL="0" indent="0">
              <a:lnSpc>
                <a:spcPct val="100000"/>
              </a:lnSpc>
              <a:buNone/>
            </a:pPr>
            <a:r>
              <a:rPr lang="fr-CA" sz="1100" dirty="0">
                <a:solidFill>
                  <a:schemeClr val="bg1"/>
                </a:solidFill>
              </a:rPr>
              <a:t>Dr. Valerie Carson</a:t>
            </a:r>
          </a:p>
          <a:p>
            <a:pPr marL="0" indent="0">
              <a:lnSpc>
                <a:spcPct val="100000"/>
              </a:lnSpc>
              <a:buNone/>
            </a:pPr>
            <a:r>
              <a:rPr lang="fr-CA" sz="1100" dirty="0">
                <a:solidFill>
                  <a:schemeClr val="bg1"/>
                </a:solidFill>
              </a:rPr>
              <a:t>Dr. Jean-Philippe Chaput</a:t>
            </a:r>
            <a:endParaRPr lang="en-US" sz="1100" dirty="0">
              <a:solidFill>
                <a:schemeClr val="bg1"/>
              </a:solidFill>
            </a:endParaRPr>
          </a:p>
          <a:p>
            <a:pPr marL="0" indent="0">
              <a:lnSpc>
                <a:spcPct val="100000"/>
              </a:lnSpc>
              <a:buNone/>
            </a:pPr>
            <a:r>
              <a:rPr lang="fr-CA" sz="1100" dirty="0">
                <a:solidFill>
                  <a:schemeClr val="bg1"/>
                </a:solidFill>
              </a:rPr>
              <a:t>Dr. Rachel Colley</a:t>
            </a:r>
            <a:endParaRPr lang="en-US" sz="1100" dirty="0">
              <a:solidFill>
                <a:schemeClr val="bg1"/>
              </a:solidFill>
            </a:endParaRPr>
          </a:p>
          <a:p>
            <a:pPr marL="0" indent="0">
              <a:lnSpc>
                <a:spcPct val="100000"/>
              </a:lnSpc>
              <a:buNone/>
            </a:pPr>
            <a:r>
              <a:rPr lang="fr-CA" sz="1100" dirty="0">
                <a:solidFill>
                  <a:schemeClr val="bg1"/>
                </a:solidFill>
              </a:rPr>
              <a:t>Joe Doiron</a:t>
            </a:r>
            <a:endParaRPr lang="en-US" sz="1100" dirty="0">
              <a:solidFill>
                <a:schemeClr val="bg1"/>
              </a:solidFill>
            </a:endParaRPr>
          </a:p>
          <a:p>
            <a:pPr marL="0" indent="0">
              <a:lnSpc>
                <a:spcPct val="100000"/>
              </a:lnSpc>
              <a:buNone/>
            </a:pPr>
            <a:r>
              <a:rPr lang="fr-CA" sz="1100" dirty="0">
                <a:solidFill>
                  <a:schemeClr val="bg1"/>
                </a:solidFill>
              </a:rPr>
              <a:t>Dr. Guy Faulkner</a:t>
            </a:r>
            <a:endParaRPr lang="en-US" sz="1100" dirty="0">
              <a:solidFill>
                <a:schemeClr val="bg1"/>
              </a:solidFill>
            </a:endParaRPr>
          </a:p>
          <a:p>
            <a:pPr marL="0" indent="0">
              <a:lnSpc>
                <a:spcPct val="100000"/>
              </a:lnSpc>
              <a:buNone/>
            </a:pPr>
            <a:r>
              <a:rPr lang="en-US" sz="1100" dirty="0">
                <a:solidFill>
                  <a:schemeClr val="bg1"/>
                </a:solidFill>
              </a:rPr>
              <a:t>Dr. Ian Janssen</a:t>
            </a:r>
          </a:p>
          <a:p>
            <a:pPr marL="0" indent="0">
              <a:lnSpc>
                <a:spcPct val="100000"/>
              </a:lnSpc>
              <a:buNone/>
            </a:pPr>
            <a:r>
              <a:rPr lang="en-US" sz="1100" dirty="0">
                <a:solidFill>
                  <a:schemeClr val="bg1"/>
                </a:solidFill>
              </a:rPr>
              <a:t>Dr. Travis Saunders</a:t>
            </a:r>
          </a:p>
          <a:p>
            <a:pPr marL="0" indent="0">
              <a:lnSpc>
                <a:spcPct val="100000"/>
              </a:lnSpc>
              <a:buNone/>
            </a:pPr>
            <a:r>
              <a:rPr lang="en-US" sz="1100" dirty="0">
                <a:solidFill>
                  <a:schemeClr val="bg1"/>
                </a:solidFill>
              </a:rPr>
              <a:t>Dr. John C. Spence</a:t>
            </a:r>
          </a:p>
          <a:p>
            <a:pPr marL="0" indent="0">
              <a:lnSpc>
                <a:spcPct val="100000"/>
              </a:lnSpc>
              <a:buNone/>
            </a:pPr>
            <a:r>
              <a:rPr lang="en-US" sz="1100" dirty="0">
                <a:solidFill>
                  <a:schemeClr val="bg1"/>
                </a:solidFill>
              </a:rPr>
              <a:t>Dr. Trish Tucker</a:t>
            </a: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endParaRPr lang="en-US" sz="1100" dirty="0">
              <a:solidFill>
                <a:schemeClr val="bg1"/>
              </a:solidFill>
            </a:endParaRPr>
          </a:p>
          <a:p>
            <a:pPr marL="0" indent="0">
              <a:lnSpc>
                <a:spcPct val="100000"/>
              </a:lnSpc>
              <a:buFont typeface="Wingdings" charset="2"/>
              <a:buNone/>
            </a:pPr>
            <a:r>
              <a:rPr lang="en-US" sz="1100" b="1" dirty="0">
                <a:solidFill>
                  <a:schemeClr val="bg1"/>
                </a:solidFill>
              </a:rPr>
              <a:t>Research and Content Development Team</a:t>
            </a:r>
          </a:p>
          <a:p>
            <a:pPr marL="0" indent="0">
              <a:lnSpc>
                <a:spcPct val="100000"/>
              </a:lnSpc>
              <a:buNone/>
            </a:pPr>
            <a:r>
              <a:rPr lang="en-US" sz="1100" dirty="0">
                <a:solidFill>
                  <a:schemeClr val="bg1"/>
                </a:solidFill>
              </a:rPr>
              <a:t>Angelica Blais</a:t>
            </a:r>
          </a:p>
          <a:p>
            <a:pPr marL="0" indent="0">
              <a:lnSpc>
                <a:spcPct val="100000"/>
              </a:lnSpc>
              <a:buNone/>
            </a:pPr>
            <a:r>
              <a:rPr lang="fr-CA" sz="1100" dirty="0">
                <a:solidFill>
                  <a:schemeClr val="bg1"/>
                </a:solidFill>
              </a:rPr>
              <a:t>Dr. Jean-Philippe Chaput</a:t>
            </a:r>
            <a:endParaRPr lang="en-US" sz="1100" dirty="0">
              <a:solidFill>
                <a:schemeClr val="bg1"/>
              </a:solidFill>
            </a:endParaRPr>
          </a:p>
          <a:p>
            <a:pPr marL="0" indent="0">
              <a:lnSpc>
                <a:spcPct val="100000"/>
              </a:lnSpc>
              <a:buNone/>
            </a:pPr>
            <a:r>
              <a:rPr lang="fr-CA" sz="1100" dirty="0">
                <a:solidFill>
                  <a:schemeClr val="bg1"/>
                </a:solidFill>
              </a:rPr>
              <a:t>Dr. Louise de Lannoy</a:t>
            </a:r>
            <a:endParaRPr lang="en-US" sz="1100" dirty="0">
              <a:solidFill>
                <a:schemeClr val="bg1"/>
              </a:solidFill>
            </a:endParaRPr>
          </a:p>
          <a:p>
            <a:pPr marL="0" indent="0">
              <a:lnSpc>
                <a:spcPct val="100000"/>
              </a:lnSpc>
              <a:buNone/>
            </a:pPr>
            <a:r>
              <a:rPr lang="en-US" sz="1100" dirty="0">
                <a:solidFill>
                  <a:schemeClr val="bg1"/>
                </a:solidFill>
              </a:rPr>
              <a:t>Dr. Iryna Demchenko</a:t>
            </a:r>
          </a:p>
          <a:p>
            <a:pPr marL="0" indent="0">
              <a:lnSpc>
                <a:spcPct val="100000"/>
              </a:lnSpc>
              <a:buNone/>
            </a:pPr>
            <a:r>
              <a:rPr lang="en-US" sz="1100" dirty="0">
                <a:solidFill>
                  <a:schemeClr val="bg1"/>
                </a:solidFill>
              </a:rPr>
              <a:t>Joe Doiron</a:t>
            </a:r>
          </a:p>
          <a:p>
            <a:pPr marL="0" indent="0">
              <a:lnSpc>
                <a:spcPct val="100000"/>
              </a:lnSpc>
              <a:buNone/>
            </a:pPr>
            <a:r>
              <a:rPr lang="en-US" sz="1100" dirty="0">
                <a:solidFill>
                  <a:schemeClr val="bg1"/>
                </a:solidFill>
              </a:rPr>
              <a:t>Caroline Dutil </a:t>
            </a:r>
          </a:p>
          <a:p>
            <a:pPr marL="0" indent="0">
              <a:lnSpc>
                <a:spcPct val="100000"/>
              </a:lnSpc>
              <a:buNone/>
            </a:pPr>
            <a:r>
              <a:rPr lang="en-US" sz="1100" dirty="0">
                <a:solidFill>
                  <a:schemeClr val="bg1"/>
                </a:solidFill>
              </a:rPr>
              <a:t>Dr. Gary Goldfield</a:t>
            </a:r>
          </a:p>
          <a:p>
            <a:pPr marL="0" indent="0">
              <a:lnSpc>
                <a:spcPct val="100000"/>
              </a:lnSpc>
              <a:buNone/>
            </a:pPr>
            <a:r>
              <a:rPr lang="en-US" sz="1100" dirty="0">
                <a:solidFill>
                  <a:schemeClr val="bg1"/>
                </a:solidFill>
              </a:rPr>
              <a:t>Dr. Matt Hoffmann</a:t>
            </a:r>
          </a:p>
          <a:p>
            <a:pPr marL="0" indent="0">
              <a:lnSpc>
                <a:spcPct val="100000"/>
              </a:lnSpc>
              <a:buNone/>
            </a:pPr>
            <a:r>
              <a:rPr lang="en-US" sz="1100" dirty="0">
                <a:solidFill>
                  <a:schemeClr val="bg1"/>
                </a:solidFill>
              </a:rPr>
              <a:t>Dr. Taru Manyanga</a:t>
            </a:r>
          </a:p>
          <a:p>
            <a:pPr marL="0" indent="0">
              <a:lnSpc>
                <a:spcPct val="100000"/>
              </a:lnSpc>
              <a:buNone/>
            </a:pPr>
            <a:r>
              <a:rPr lang="en-US" sz="1100" dirty="0">
                <a:solidFill>
                  <a:schemeClr val="bg1"/>
                </a:solidFill>
              </a:rPr>
              <a:t>Irina Podinic </a:t>
            </a:r>
          </a:p>
          <a:p>
            <a:pPr marL="0" indent="0">
              <a:lnSpc>
                <a:spcPct val="100000"/>
              </a:lnSpc>
              <a:buNone/>
            </a:pPr>
            <a:r>
              <a:rPr lang="en-US" sz="1100" dirty="0">
                <a:solidFill>
                  <a:schemeClr val="bg1"/>
                </a:solidFill>
              </a:rPr>
              <a:t>Dr. Scott Rollo</a:t>
            </a:r>
          </a:p>
          <a:p>
            <a:pPr marL="0" indent="0">
              <a:lnSpc>
                <a:spcPct val="100000"/>
              </a:lnSpc>
              <a:buNone/>
            </a:pPr>
            <a:r>
              <a:rPr lang="en-US" sz="1100" dirty="0">
                <a:solidFill>
                  <a:schemeClr val="bg1"/>
                </a:solidFill>
              </a:rPr>
              <a:t>Evan Turner</a:t>
            </a:r>
          </a:p>
          <a:p>
            <a:pPr marL="0" indent="0">
              <a:lnSpc>
                <a:spcPct val="100000"/>
              </a:lnSpc>
              <a:buNone/>
            </a:pPr>
            <a:r>
              <a:rPr lang="en-US" sz="1100" dirty="0">
                <a:solidFill>
                  <a:schemeClr val="bg1"/>
                </a:solidFill>
              </a:rPr>
              <a:t>Dr. Leigh Vanderloo </a:t>
            </a:r>
          </a:p>
        </p:txBody>
      </p:sp>
    </p:spTree>
    <p:extLst>
      <p:ext uri="{BB962C8B-B14F-4D97-AF65-F5344CB8AC3E}">
        <p14:creationId xmlns:p14="http://schemas.microsoft.com/office/powerpoint/2010/main" val="3414953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383C748-6EB0-412D-AB45-4650228A1A46}"/>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52</a:t>
            </a:fld>
            <a:endParaRPr lang="en-US" dirty="0"/>
          </a:p>
        </p:txBody>
      </p:sp>
      <p:sp>
        <p:nvSpPr>
          <p:cNvPr id="7" name="Content Placeholder 2">
            <a:extLst>
              <a:ext uri="{FF2B5EF4-FFF2-40B4-BE49-F238E27FC236}">
                <a16:creationId xmlns:a16="http://schemas.microsoft.com/office/drawing/2014/main" id="{36BF9A11-4A1B-45B5-A86E-4ED630473829}"/>
              </a:ext>
            </a:extLst>
          </p:cNvPr>
          <p:cNvSpPr txBox="1">
            <a:spLocks/>
          </p:cNvSpPr>
          <p:nvPr/>
        </p:nvSpPr>
        <p:spPr>
          <a:xfrm>
            <a:off x="828040" y="1838169"/>
            <a:ext cx="6220460" cy="3448360"/>
          </a:xfrm>
          <a:prstGeom prst="rect">
            <a:avLst/>
          </a:prstGeom>
        </p:spPr>
        <p:txBody>
          <a:bodyPr>
            <a:norm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dirty="0">
                <a:solidFill>
                  <a:schemeClr val="bg1"/>
                </a:solidFill>
              </a:rPr>
              <a:t>Dr. Leigh Vanderloo</a:t>
            </a:r>
          </a:p>
          <a:p>
            <a:pPr marL="0" indent="0">
              <a:buFont typeface="Wingdings" charset="2"/>
              <a:buNone/>
            </a:pPr>
            <a:r>
              <a:rPr lang="en-US" dirty="0">
                <a:solidFill>
                  <a:schemeClr val="bg1"/>
                </a:solidFill>
              </a:rPr>
              <a:t>ParticipACTION Knowledge Translation Manager</a:t>
            </a:r>
          </a:p>
          <a:p>
            <a:pPr marL="0" indent="0">
              <a:buFont typeface="Wingdings" charset="2"/>
              <a:buNone/>
            </a:pPr>
            <a:r>
              <a:rPr lang="en-US" dirty="0">
                <a:solidFill>
                  <a:schemeClr val="bg1"/>
                </a:solidFill>
              </a:rPr>
              <a:t>lvanderloo@participACTION.com</a:t>
            </a:r>
          </a:p>
          <a:p>
            <a:endParaRPr lang="en-US" sz="1800" dirty="0">
              <a:solidFill>
                <a:schemeClr val="bg1"/>
              </a:solidFill>
            </a:endParaRPr>
          </a:p>
          <a:p>
            <a:pPr marL="0" indent="0">
              <a:lnSpc>
                <a:spcPct val="100000"/>
              </a:lnSpc>
              <a:buFont typeface="Wingdings" charset="2"/>
              <a:buNone/>
            </a:pPr>
            <a:r>
              <a:rPr lang="en-US" dirty="0">
                <a:solidFill>
                  <a:schemeClr val="bg1"/>
                </a:solidFill>
              </a:rPr>
              <a:t>ParticipACTION’s strategic partner, the Healthy Active Living and Obesity Research Group at the Children’s Hospital of Eastern Ontario Research Institute (HALO-CHEO), played a critical role in the research and development of the 2020 Report Card:</a:t>
            </a: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endParaRPr lang="en-US" dirty="0">
              <a:solidFill>
                <a:schemeClr val="bg1"/>
              </a:solidFill>
            </a:endParaRPr>
          </a:p>
        </p:txBody>
      </p:sp>
      <p:pic>
        <p:nvPicPr>
          <p:cNvPr id="8" name="Picture 7">
            <a:extLst>
              <a:ext uri="{FF2B5EF4-FFF2-40B4-BE49-F238E27FC236}">
                <a16:creationId xmlns:a16="http://schemas.microsoft.com/office/drawing/2014/main" id="{C516E475-ADFF-4DED-9AF3-465217F0A7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2071" y="2542706"/>
            <a:ext cx="4410369" cy="1772588"/>
          </a:xfrm>
          <a:prstGeom prst="rect">
            <a:avLst/>
          </a:prstGeom>
        </p:spPr>
      </p:pic>
      <p:sp>
        <p:nvSpPr>
          <p:cNvPr id="9" name="Title 16">
            <a:extLst>
              <a:ext uri="{FF2B5EF4-FFF2-40B4-BE49-F238E27FC236}">
                <a16:creationId xmlns:a16="http://schemas.microsoft.com/office/drawing/2014/main" id="{7214C058-6048-405B-BD79-4697C9D5007C}"/>
              </a:ext>
            </a:extLst>
          </p:cNvPr>
          <p:cNvSpPr>
            <a:spLocks noGrp="1"/>
          </p:cNvSpPr>
          <p:nvPr>
            <p:ph type="title"/>
          </p:nvPr>
        </p:nvSpPr>
        <p:spPr>
          <a:xfrm>
            <a:off x="523240" y="234975"/>
            <a:ext cx="10515600" cy="1322530"/>
          </a:xfrm>
        </p:spPr>
        <p:txBody>
          <a:bodyPr/>
          <a:lstStyle/>
          <a:p>
            <a:r>
              <a:rPr lang="en-US" dirty="0"/>
              <a:t>Contact Us</a:t>
            </a:r>
          </a:p>
        </p:txBody>
      </p:sp>
    </p:spTree>
    <p:extLst>
      <p:ext uri="{BB962C8B-B14F-4D97-AF65-F5344CB8AC3E}">
        <p14:creationId xmlns:p14="http://schemas.microsoft.com/office/powerpoint/2010/main" val="1728954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717699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6DAB43CD-0C20-4D98-946E-F676ABCC19A9}"/>
              </a:ext>
            </a:extLst>
          </p:cNvPr>
          <p:cNvSpPr>
            <a:spLocks noGrp="1"/>
          </p:cNvSpPr>
          <p:nvPr>
            <p:ph type="title"/>
          </p:nvPr>
        </p:nvSpPr>
        <p:spPr>
          <a:xfrm>
            <a:off x="523240" y="234975"/>
            <a:ext cx="10515600" cy="1322530"/>
          </a:xfrm>
        </p:spPr>
        <p:txBody>
          <a:bodyPr/>
          <a:lstStyle/>
          <a:p>
            <a:r>
              <a:rPr lang="en-US" dirty="0"/>
              <a:t>It’s Complex! </a:t>
            </a:r>
          </a:p>
        </p:txBody>
      </p:sp>
      <p:pic>
        <p:nvPicPr>
          <p:cNvPr id="10" name="Picture 9" descr="A screenshot of a cell phone&#10;&#10;Description automatically generated">
            <a:extLst>
              <a:ext uri="{FF2B5EF4-FFF2-40B4-BE49-F238E27FC236}">
                <a16:creationId xmlns:a16="http://schemas.microsoft.com/office/drawing/2014/main" id="{C3ACAF51-9433-4096-B8DC-EBDAFF52A37B}"/>
              </a:ext>
            </a:extLst>
          </p:cNvPr>
          <p:cNvPicPr>
            <a:picLocks noChangeAspect="1"/>
          </p:cNvPicPr>
          <p:nvPr/>
        </p:nvPicPr>
        <p:blipFill>
          <a:blip r:embed="rId3"/>
          <a:stretch>
            <a:fillRect/>
          </a:stretch>
        </p:blipFill>
        <p:spPr>
          <a:xfrm>
            <a:off x="4361698" y="1384596"/>
            <a:ext cx="3468603" cy="4430278"/>
          </a:xfrm>
          <a:prstGeom prst="rect">
            <a:avLst/>
          </a:prstGeom>
          <a:ln w="38100">
            <a:solidFill>
              <a:srgbClr val="50287D"/>
            </a:solidFill>
          </a:ln>
        </p:spPr>
      </p:pic>
      <p:sp>
        <p:nvSpPr>
          <p:cNvPr id="4" name="Slide Number Placeholder 2">
            <a:extLst>
              <a:ext uri="{FF2B5EF4-FFF2-40B4-BE49-F238E27FC236}">
                <a16:creationId xmlns:a16="http://schemas.microsoft.com/office/drawing/2014/main" id="{23B2C305-A5E5-4258-9C8E-1D3843EA3F95}"/>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6</a:t>
            </a:fld>
            <a:endParaRPr lang="en-US" dirty="0"/>
          </a:p>
        </p:txBody>
      </p:sp>
    </p:spTree>
    <p:extLst>
      <p:ext uri="{BB962C8B-B14F-4D97-AF65-F5344CB8AC3E}">
        <p14:creationId xmlns:p14="http://schemas.microsoft.com/office/powerpoint/2010/main" val="254717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6DAB43CD-0C20-4D98-946E-F676ABCC19A9}"/>
              </a:ext>
            </a:extLst>
          </p:cNvPr>
          <p:cNvSpPr>
            <a:spLocks noGrp="1"/>
          </p:cNvSpPr>
          <p:nvPr>
            <p:ph type="title"/>
          </p:nvPr>
        </p:nvSpPr>
        <p:spPr>
          <a:xfrm>
            <a:off x="523240" y="234975"/>
            <a:ext cx="10515600" cy="1322530"/>
          </a:xfrm>
        </p:spPr>
        <p:txBody>
          <a:bodyPr/>
          <a:lstStyle/>
          <a:p>
            <a:r>
              <a:rPr lang="en-US" dirty="0"/>
              <a:t>Recommendations </a:t>
            </a:r>
          </a:p>
        </p:txBody>
      </p:sp>
      <p:pic>
        <p:nvPicPr>
          <p:cNvPr id="5" name="Picture 4" descr="A person that is standing in the grass&#10;&#10;Description automatically generated">
            <a:extLst>
              <a:ext uri="{FF2B5EF4-FFF2-40B4-BE49-F238E27FC236}">
                <a16:creationId xmlns:a16="http://schemas.microsoft.com/office/drawing/2014/main" id="{8E4977CD-E029-4A4B-B29F-19E9D5B1B3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7587"/>
          <a:stretch/>
        </p:blipFill>
        <p:spPr>
          <a:xfrm>
            <a:off x="8335173" y="2027389"/>
            <a:ext cx="3409676" cy="3142488"/>
          </a:xfrm>
          <a:prstGeom prst="roundRect">
            <a:avLst>
              <a:gd name="adj" fmla="val 36274"/>
            </a:avLst>
          </a:prstGeom>
          <a:solidFill>
            <a:srgbClr val="FFFFFF">
              <a:shade val="85000"/>
            </a:srgbClr>
          </a:solidFill>
          <a:ln w="38100">
            <a:solidFill>
              <a:srgbClr val="50287D"/>
            </a:solidFill>
          </a:ln>
          <a:effectLst/>
        </p:spPr>
      </p:pic>
      <p:sp>
        <p:nvSpPr>
          <p:cNvPr id="8" name="Content Placeholder 3">
            <a:extLst>
              <a:ext uri="{FF2B5EF4-FFF2-40B4-BE49-F238E27FC236}">
                <a16:creationId xmlns:a16="http://schemas.microsoft.com/office/drawing/2014/main" id="{F28F5D69-17DB-4A11-AECF-B434C4AB6FF0}"/>
              </a:ext>
            </a:extLst>
          </p:cNvPr>
          <p:cNvSpPr>
            <a:spLocks noGrp="1"/>
          </p:cNvSpPr>
          <p:nvPr>
            <p:ph sz="quarter" idx="15"/>
          </p:nvPr>
        </p:nvSpPr>
        <p:spPr>
          <a:xfrm>
            <a:off x="523240" y="1296304"/>
            <a:ext cx="7811933" cy="4604657"/>
          </a:xfrm>
        </p:spPr>
        <p:txBody>
          <a:bodyPr>
            <a:noAutofit/>
          </a:bodyPr>
          <a:lstStyle/>
          <a:p>
            <a:pPr marL="0" indent="0">
              <a:lnSpc>
                <a:spcPct val="100000"/>
              </a:lnSpc>
              <a:buNone/>
            </a:pPr>
            <a:r>
              <a:rPr lang="en-CA" b="1" dirty="0"/>
              <a:t>Parents, be an active role model in kids’ lives </a:t>
            </a:r>
            <a:endParaRPr lang="en-CA" dirty="0"/>
          </a:p>
          <a:p>
            <a:pPr>
              <a:lnSpc>
                <a:spcPct val="100000"/>
              </a:lnSpc>
              <a:buFont typeface="Wingdings" panose="05000000000000000000" pitchFamily="2" charset="2"/>
              <a:buChar char="§"/>
            </a:pPr>
            <a:r>
              <a:rPr lang="en-CA" dirty="0"/>
              <a:t>Each additional 20 min of physical activity by parent =  5+ min in child’s physical activity.</a:t>
            </a:r>
            <a:r>
              <a:rPr lang="en-CA" baseline="30000" dirty="0"/>
              <a:t>Custom analysis</a:t>
            </a:r>
            <a:r>
              <a:rPr lang="en-CA" dirty="0"/>
              <a:t> </a:t>
            </a:r>
          </a:p>
          <a:p>
            <a:pPr lvl="0">
              <a:lnSpc>
                <a:spcPct val="100000"/>
              </a:lnSpc>
            </a:pPr>
            <a:r>
              <a:rPr lang="en-CA" dirty="0"/>
              <a:t>Facilitate physical activity by encouraging, watching, role modelling, co-participating and attending physical activity events.</a:t>
            </a:r>
            <a:r>
              <a:rPr lang="en-CA" baseline="30000" dirty="0"/>
              <a:t>50,52,78–91</a:t>
            </a:r>
            <a:r>
              <a:rPr lang="en-CA" dirty="0"/>
              <a:t> </a:t>
            </a:r>
          </a:p>
          <a:p>
            <a:pPr lvl="0">
              <a:lnSpc>
                <a:spcPct val="100000"/>
              </a:lnSpc>
            </a:pPr>
            <a:r>
              <a:rPr lang="en-CA" dirty="0"/>
              <a:t>Be active as a family and make it a priority.</a:t>
            </a:r>
            <a:r>
              <a:rPr lang="en-CA" baseline="30000" dirty="0"/>
              <a:t>92 </a:t>
            </a:r>
          </a:p>
          <a:p>
            <a:pPr marL="0" lvl="0" indent="0">
              <a:lnSpc>
                <a:spcPct val="100000"/>
              </a:lnSpc>
              <a:buNone/>
            </a:pPr>
            <a:endParaRPr lang="en-CA" dirty="0"/>
          </a:p>
          <a:p>
            <a:pPr marL="0" indent="0">
              <a:lnSpc>
                <a:spcPct val="100000"/>
              </a:lnSpc>
              <a:buNone/>
            </a:pPr>
            <a:r>
              <a:rPr lang="en-CA" b="1" dirty="0"/>
              <a:t>As a Family, reduce screen time or put screens away – get active instead</a:t>
            </a:r>
            <a:endParaRPr lang="en-CA" dirty="0"/>
          </a:p>
          <a:p>
            <a:pPr>
              <a:lnSpc>
                <a:spcPct val="100000"/>
              </a:lnSpc>
              <a:buFont typeface="Wingdings" panose="05000000000000000000" pitchFamily="2" charset="2"/>
              <a:buChar char="§"/>
            </a:pPr>
            <a:r>
              <a:rPr lang="en-CA" dirty="0"/>
              <a:t>52% of parents said they spend too much time on their phones, up from 29% in 2016. </a:t>
            </a:r>
          </a:p>
          <a:p>
            <a:pPr lvl="0">
              <a:lnSpc>
                <a:spcPct val="100000"/>
              </a:lnSpc>
            </a:pPr>
            <a:r>
              <a:rPr lang="en-CA" dirty="0"/>
              <a:t>By age 11, over half (53%) of children have their own smartphone, and this increases to 69% by age 12.</a:t>
            </a:r>
            <a:r>
              <a:rPr lang="en-CA" baseline="30000" dirty="0"/>
              <a:t>62</a:t>
            </a:r>
            <a:endParaRPr lang="en-CA" dirty="0"/>
          </a:p>
          <a:p>
            <a:pPr>
              <a:lnSpc>
                <a:spcPct val="100000"/>
              </a:lnSpc>
            </a:pPr>
            <a:r>
              <a:rPr lang="en-CA" dirty="0"/>
              <a:t>1/3 of youth keep their phones in bed with them</a:t>
            </a:r>
            <a:r>
              <a:rPr lang="en-CA" baseline="30000" dirty="0"/>
              <a:t>60</a:t>
            </a:r>
            <a:endParaRPr lang="en-CA" dirty="0"/>
          </a:p>
          <a:p>
            <a:pPr marL="0" indent="0">
              <a:lnSpc>
                <a:spcPct val="100000"/>
              </a:lnSpc>
              <a:buNone/>
            </a:pPr>
            <a:endParaRPr lang="en-CA" dirty="0"/>
          </a:p>
          <a:p>
            <a:pPr marL="0" indent="0">
              <a:lnSpc>
                <a:spcPct val="100000"/>
              </a:lnSpc>
              <a:buNone/>
            </a:pPr>
            <a:endParaRPr lang="en-US" dirty="0"/>
          </a:p>
        </p:txBody>
      </p:sp>
      <p:sp>
        <p:nvSpPr>
          <p:cNvPr id="6" name="Slide Number Placeholder 2">
            <a:extLst>
              <a:ext uri="{FF2B5EF4-FFF2-40B4-BE49-F238E27FC236}">
                <a16:creationId xmlns:a16="http://schemas.microsoft.com/office/drawing/2014/main" id="{59EAD43A-0C14-4245-B4D7-ACFB8231EE1D}"/>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7</a:t>
            </a:fld>
            <a:endParaRPr lang="en-US" dirty="0"/>
          </a:p>
        </p:txBody>
      </p:sp>
    </p:spTree>
    <p:extLst>
      <p:ext uri="{BB962C8B-B14F-4D97-AF65-F5344CB8AC3E}">
        <p14:creationId xmlns:p14="http://schemas.microsoft.com/office/powerpoint/2010/main" val="78396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A59D10-0997-4009-B7ED-FB2470F95B2D}"/>
              </a:ext>
            </a:extLst>
          </p:cNvPr>
          <p:cNvSpPr txBox="1">
            <a:spLocks/>
          </p:cNvSpPr>
          <p:nvPr/>
        </p:nvSpPr>
        <p:spPr>
          <a:xfrm>
            <a:off x="523240" y="1296304"/>
            <a:ext cx="11145520" cy="4494896"/>
          </a:xfrm>
          <a:prstGeom prst="rect">
            <a:avLst/>
          </a:prstGeom>
        </p:spPr>
        <p:txBody>
          <a:bodyPr vert="horz" lIns="91440" tIns="45720" rIns="91440" bIns="45720" rtlCol="0">
            <a:norm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charset="2"/>
              <a:buNone/>
            </a:pPr>
            <a:r>
              <a:rPr lang="en-CA" b="1" dirty="0"/>
              <a:t>Reclaim family time as active time  </a:t>
            </a:r>
          </a:p>
          <a:p>
            <a:pPr>
              <a:lnSpc>
                <a:spcPct val="100000"/>
              </a:lnSpc>
              <a:buFont typeface="Wingdings" panose="05000000000000000000" pitchFamily="2" charset="2"/>
              <a:buChar char="§"/>
            </a:pPr>
            <a:r>
              <a:rPr lang="en-CA" dirty="0"/>
              <a:t>When we identify our families as active ones, then our children are much more likely to identify as active individuals.</a:t>
            </a:r>
            <a:r>
              <a:rPr lang="en-CA" baseline="30000" dirty="0"/>
              <a:t>324</a:t>
            </a:r>
          </a:p>
          <a:p>
            <a:pPr>
              <a:lnSpc>
                <a:spcPct val="100000"/>
              </a:lnSpc>
            </a:pPr>
            <a:endParaRPr lang="en-CA" dirty="0"/>
          </a:p>
          <a:p>
            <a:pPr marL="0" indent="0">
              <a:lnSpc>
                <a:spcPct val="100000"/>
              </a:lnSpc>
              <a:buFont typeface="Wingdings" charset="2"/>
              <a:buNone/>
            </a:pPr>
            <a:r>
              <a:rPr lang="en-CA" b="1" dirty="0"/>
              <a:t>Use active transportation to get to destinations as a family</a:t>
            </a:r>
          </a:p>
          <a:p>
            <a:pPr>
              <a:lnSpc>
                <a:spcPct val="100000"/>
              </a:lnSpc>
              <a:buFont typeface="Wingdings" panose="05000000000000000000" pitchFamily="2" charset="2"/>
              <a:buChar char="§"/>
            </a:pPr>
            <a:r>
              <a:rPr lang="en-CA" dirty="0"/>
              <a:t>Whether you walk, wheel, rollerblade, skateboard or jog, there’s a form of active transportation for everyone. Try leaving the car at home once or twice a week – not only will you save money on gas and reduce harmful emissions, but you will also be spending more quality time as a family getting active.</a:t>
            </a:r>
          </a:p>
          <a:p>
            <a:pPr marL="0" indent="0">
              <a:lnSpc>
                <a:spcPct val="100000"/>
              </a:lnSpc>
              <a:buFont typeface="Wingdings" charset="2"/>
              <a:buNone/>
            </a:pPr>
            <a:r>
              <a:rPr lang="en-CA" dirty="0"/>
              <a:t> </a:t>
            </a:r>
          </a:p>
          <a:p>
            <a:pPr marL="0" indent="0">
              <a:lnSpc>
                <a:spcPct val="100000"/>
              </a:lnSpc>
              <a:buNone/>
            </a:pPr>
            <a:r>
              <a:rPr lang="en-CA" b="1" dirty="0"/>
              <a:t>Encourage more outdoor time</a:t>
            </a:r>
            <a:endParaRPr lang="en-CA" dirty="0"/>
          </a:p>
          <a:p>
            <a:pPr marL="228600" lvl="1">
              <a:lnSpc>
                <a:spcPct val="100000"/>
              </a:lnSpc>
              <a:buFont typeface="Wingdings" panose="05000000000000000000" pitchFamily="2" charset="2"/>
              <a:buChar char="§"/>
            </a:pPr>
            <a:r>
              <a:rPr lang="en-CA" dirty="0"/>
              <a:t>Spending some time outdoors each week as a family is an easy and effective way to limit screen time and naturally boost moods, and it can also decrease sedentary behaviour and improve sleep quality.</a:t>
            </a:r>
            <a:r>
              <a:rPr lang="en-CA" baseline="30000" dirty="0"/>
              <a:t>77</a:t>
            </a:r>
          </a:p>
          <a:p>
            <a:pPr marL="0" indent="0">
              <a:lnSpc>
                <a:spcPct val="100000"/>
              </a:lnSpc>
              <a:buFont typeface="Wingdings" charset="2"/>
              <a:buNone/>
            </a:pPr>
            <a:endParaRPr lang="en-CA" dirty="0"/>
          </a:p>
        </p:txBody>
      </p:sp>
      <p:sp>
        <p:nvSpPr>
          <p:cNvPr id="9" name="Title 16">
            <a:extLst>
              <a:ext uri="{FF2B5EF4-FFF2-40B4-BE49-F238E27FC236}">
                <a16:creationId xmlns:a16="http://schemas.microsoft.com/office/drawing/2014/main" id="{6DAB43CD-0C20-4D98-946E-F676ABCC19A9}"/>
              </a:ext>
            </a:extLst>
          </p:cNvPr>
          <p:cNvSpPr>
            <a:spLocks noGrp="1"/>
          </p:cNvSpPr>
          <p:nvPr>
            <p:ph type="title"/>
          </p:nvPr>
        </p:nvSpPr>
        <p:spPr>
          <a:xfrm>
            <a:off x="523240" y="234975"/>
            <a:ext cx="10515600" cy="1322530"/>
          </a:xfrm>
        </p:spPr>
        <p:txBody>
          <a:bodyPr/>
          <a:lstStyle/>
          <a:p>
            <a:r>
              <a:rPr lang="en-US" dirty="0"/>
              <a:t>Recommendations </a:t>
            </a:r>
          </a:p>
        </p:txBody>
      </p:sp>
      <p:sp>
        <p:nvSpPr>
          <p:cNvPr id="4" name="Slide Number Placeholder 2">
            <a:extLst>
              <a:ext uri="{FF2B5EF4-FFF2-40B4-BE49-F238E27FC236}">
                <a16:creationId xmlns:a16="http://schemas.microsoft.com/office/drawing/2014/main" id="{FB19214A-9507-4766-9EBA-F5CBE20E601F}"/>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8</a:t>
            </a:fld>
            <a:endParaRPr lang="en-US" dirty="0"/>
          </a:p>
        </p:txBody>
      </p:sp>
    </p:spTree>
    <p:extLst>
      <p:ext uri="{BB962C8B-B14F-4D97-AF65-F5344CB8AC3E}">
        <p14:creationId xmlns:p14="http://schemas.microsoft.com/office/powerpoint/2010/main" val="109844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6">
            <a:extLst>
              <a:ext uri="{FF2B5EF4-FFF2-40B4-BE49-F238E27FC236}">
                <a16:creationId xmlns:a16="http://schemas.microsoft.com/office/drawing/2014/main" id="{8755624A-2DA7-421C-9E16-8C95D1F03222}"/>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Indicators &amp; Grades</a:t>
            </a:r>
          </a:p>
        </p:txBody>
      </p:sp>
      <p:cxnSp>
        <p:nvCxnSpPr>
          <p:cNvPr id="13" name="Straight Connector 12">
            <a:extLst>
              <a:ext uri="{FF2B5EF4-FFF2-40B4-BE49-F238E27FC236}">
                <a16:creationId xmlns:a16="http://schemas.microsoft.com/office/drawing/2014/main" id="{D8105879-B2A9-4CD1-ADFF-4709D76C751D}"/>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61170F9-8CFB-4F0F-8205-D85DB5800DA7}"/>
              </a:ext>
            </a:extLst>
          </p:cNvPr>
          <p:cNvSpPr txBox="1">
            <a:spLocks/>
          </p:cNvSpPr>
          <p:nvPr/>
        </p:nvSpPr>
        <p:spPr>
          <a:xfrm>
            <a:off x="563716" y="3785317"/>
            <a:ext cx="6903884"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dirty="0">
                <a:solidFill>
                  <a:srgbClr val="50287D"/>
                </a:solidFill>
              </a:rPr>
              <a:t>Grades are determined by the best available data, research and key issues from the past year. </a:t>
            </a:r>
          </a:p>
        </p:txBody>
      </p:sp>
      <p:pic>
        <p:nvPicPr>
          <p:cNvPr id="15" name="Picture 14" descr="A person standing in a field&#10;&#10;Description automatically generated">
            <a:extLst>
              <a:ext uri="{FF2B5EF4-FFF2-40B4-BE49-F238E27FC236}">
                <a16:creationId xmlns:a16="http://schemas.microsoft.com/office/drawing/2014/main" id="{90E8369A-B20A-4FB7-93B7-E86477023B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7124"/>
          <a:stretch/>
        </p:blipFill>
        <p:spPr>
          <a:xfrm>
            <a:off x="7855748" y="1909929"/>
            <a:ext cx="3772536" cy="3038142"/>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4043560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ParticipACTION_EGB Powerpoint Template_SEPT 2019 REFRESH</Template>
  <TotalTime>2602</TotalTime>
  <Words>4720</Words>
  <Application>Microsoft Office PowerPoint</Application>
  <PresentationFormat>Widescreen</PresentationFormat>
  <Paragraphs>463</Paragraphs>
  <Slides>53</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Archer Book</vt:lpstr>
      <vt:lpstr>Arial</vt:lpstr>
      <vt:lpstr>Calibri</vt:lpstr>
      <vt:lpstr>Cooper Black</vt:lpstr>
      <vt:lpstr>Courier New</vt:lpstr>
      <vt:lpstr>Open Sans</vt:lpstr>
      <vt:lpstr>Wingdings</vt:lpstr>
      <vt:lpstr>Office Theme</vt:lpstr>
      <vt:lpstr> </vt:lpstr>
      <vt:lpstr>Cover Story</vt:lpstr>
      <vt:lpstr>About the Report Card</vt:lpstr>
      <vt:lpstr>Consensus Statement</vt:lpstr>
      <vt:lpstr>What needs to be done to get Canadian kids moving?</vt:lpstr>
      <vt:lpstr>It’s Complex! </vt:lpstr>
      <vt:lpstr>Recommendations </vt:lpstr>
      <vt:lpstr>Recommendations </vt:lpstr>
      <vt:lpstr>Indicators &amp; Grades</vt:lpstr>
      <vt:lpstr>Conceptual Model </vt:lpstr>
      <vt:lpstr>Indicators</vt:lpstr>
      <vt:lpstr>Methodology</vt:lpstr>
      <vt:lpstr>The Grades</vt:lpstr>
      <vt:lpstr>Overall Physical Activity </vt:lpstr>
      <vt:lpstr>Overall Physical Activity </vt:lpstr>
      <vt:lpstr>Active Play</vt:lpstr>
      <vt:lpstr>Active Play</vt:lpstr>
      <vt:lpstr>Active Transportation</vt:lpstr>
      <vt:lpstr>Active Transportation</vt:lpstr>
      <vt:lpstr>Active Transportation</vt:lpstr>
      <vt:lpstr>Organized Sport</vt:lpstr>
      <vt:lpstr>Organized Sport</vt:lpstr>
      <vt:lpstr>Physical Education</vt:lpstr>
      <vt:lpstr>Physical Education</vt:lpstr>
      <vt:lpstr>Sedentary Behaviours</vt:lpstr>
      <vt:lpstr>Sedentary Behaviours</vt:lpstr>
      <vt:lpstr>Sleep</vt:lpstr>
      <vt:lpstr>Sleep</vt:lpstr>
      <vt:lpstr>Sleep</vt:lpstr>
      <vt:lpstr>24-Hour Movement Behaviours</vt:lpstr>
      <vt:lpstr>24-Hour Movement Behaviours</vt:lpstr>
      <vt:lpstr>The Grades</vt:lpstr>
      <vt:lpstr>Physical Literacy</vt:lpstr>
      <vt:lpstr>Physical Literacy</vt:lpstr>
      <vt:lpstr>Physical Literacy</vt:lpstr>
      <vt:lpstr>Physical Fitness</vt:lpstr>
      <vt:lpstr>Physical Fitness</vt:lpstr>
      <vt:lpstr>PowerPoint Presentation</vt:lpstr>
      <vt:lpstr>Household</vt:lpstr>
      <vt:lpstr>Household</vt:lpstr>
      <vt:lpstr>School</vt:lpstr>
      <vt:lpstr>School</vt:lpstr>
      <vt:lpstr>Community &amp; Environment</vt:lpstr>
      <vt:lpstr>Community &amp; Environment</vt:lpstr>
      <vt:lpstr>The Grades</vt:lpstr>
      <vt:lpstr>Government</vt:lpstr>
      <vt:lpstr>Government</vt:lpstr>
      <vt:lpstr>Government</vt:lpstr>
      <vt:lpstr>In Closing</vt:lpstr>
      <vt:lpstr>Tools &amp; Resources  (EN &amp; FR)</vt:lpstr>
      <vt:lpstr>Report Card  Development Team</vt:lpstr>
      <vt:lpstr>Contact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Vanderloo</dc:creator>
  <cp:lastModifiedBy>Erin Brown</cp:lastModifiedBy>
  <cp:revision>119</cp:revision>
  <cp:lastPrinted>2019-08-12T20:55:24Z</cp:lastPrinted>
  <dcterms:created xsi:type="dcterms:W3CDTF">2020-03-17T22:05:24Z</dcterms:created>
  <dcterms:modified xsi:type="dcterms:W3CDTF">2020-06-12T19:30:44Z</dcterms:modified>
</cp:coreProperties>
</file>